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sldIdLst>
    <p:sldId id="256" r:id="rId2"/>
    <p:sldId id="290" r:id="rId3"/>
    <p:sldId id="291" r:id="rId4"/>
    <p:sldId id="292" r:id="rId5"/>
    <p:sldId id="293" r:id="rId6"/>
    <p:sldId id="301" r:id="rId7"/>
    <p:sldId id="302" r:id="rId8"/>
    <p:sldId id="273" r:id="rId9"/>
    <p:sldId id="295" r:id="rId10"/>
    <p:sldId id="299" r:id="rId11"/>
    <p:sldId id="296" r:id="rId12"/>
    <p:sldId id="284" r:id="rId13"/>
    <p:sldId id="298" r:id="rId14"/>
    <p:sldId id="300" r:id="rId15"/>
    <p:sldId id="303" r:id="rId1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0300" autoAdjust="0"/>
  </p:normalViewPr>
  <p:slideViewPr>
    <p:cSldViewPr>
      <p:cViewPr>
        <p:scale>
          <a:sx n="60" d="100"/>
          <a:sy n="60" d="100"/>
        </p:scale>
        <p:origin x="-18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"/>
          <c:y val="0.1418222247557536"/>
          <c:w val="0.96783625730994161"/>
          <c:h val="0.75417690205971766"/>
        </c:manualLayout>
      </c:layout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Kereskedelmi sajt*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hu-HU"/>
              </a:p>
            </c:txPr>
            <c:showVal val="1"/>
          </c:dLbls>
          <c:cat>
            <c:strRef>
              <c:f>Munka1!$A$2:$A$6</c:f>
              <c:strCache>
                <c:ptCount val="5"/>
                <c:pt idx="0">
                  <c:v>CLA (c9,t11)</c:v>
                </c:pt>
                <c:pt idx="1">
                  <c:v>ALA (C18:3)</c:v>
                </c:pt>
                <c:pt idx="2">
                  <c:v>EPA (C20:5)</c:v>
                </c:pt>
                <c:pt idx="3">
                  <c:v>DPA (C22:5)</c:v>
                </c:pt>
                <c:pt idx="4">
                  <c:v>DHA (C22:6)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129</c:v>
                </c:pt>
                <c:pt idx="1">
                  <c:v>117</c:v>
                </c:pt>
                <c:pt idx="2">
                  <c:v>6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GRASS sajt**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hu-HU"/>
              </a:p>
            </c:txPr>
            <c:showVal val="1"/>
          </c:dLbls>
          <c:cat>
            <c:strRef>
              <c:f>Munka1!$A$2:$A$6</c:f>
              <c:strCache>
                <c:ptCount val="5"/>
                <c:pt idx="0">
                  <c:v>CLA (c9,t11)</c:v>
                </c:pt>
                <c:pt idx="1">
                  <c:v>ALA (C18:3)</c:v>
                </c:pt>
                <c:pt idx="2">
                  <c:v>EPA (C20:5)</c:v>
                </c:pt>
                <c:pt idx="3">
                  <c:v>DPA (C22:5)</c:v>
                </c:pt>
                <c:pt idx="4">
                  <c:v>DHA (C22:6)</c:v>
                </c:pt>
              </c:strCache>
            </c:strRef>
          </c:cat>
          <c:val>
            <c:numRef>
              <c:f>Munka1!$C$2:$C$6</c:f>
              <c:numCache>
                <c:formatCode>General</c:formatCode>
                <c:ptCount val="5"/>
                <c:pt idx="0">
                  <c:v>315</c:v>
                </c:pt>
                <c:pt idx="1">
                  <c:v>207</c:v>
                </c:pt>
                <c:pt idx="2">
                  <c:v>33</c:v>
                </c:pt>
                <c:pt idx="3">
                  <c:v>45</c:v>
                </c:pt>
                <c:pt idx="4">
                  <c:v>15</c:v>
                </c:pt>
              </c:numCache>
            </c:numRef>
          </c:val>
        </c:ser>
        <c:dLbls>
          <c:showVal val="1"/>
        </c:dLbls>
        <c:overlap val="-25"/>
        <c:axId val="103813504"/>
        <c:axId val="103815040"/>
      </c:barChart>
      <c:catAx>
        <c:axId val="103813504"/>
        <c:scaling>
          <c:orientation val="minMax"/>
        </c:scaling>
        <c:axPos val="b"/>
        <c:majorTickMark val="none"/>
        <c:tickLblPos val="nextTo"/>
        <c:crossAx val="103815040"/>
        <c:crosses val="autoZero"/>
        <c:auto val="1"/>
        <c:lblAlgn val="ctr"/>
        <c:lblOffset val="100"/>
      </c:catAx>
      <c:valAx>
        <c:axId val="103815040"/>
        <c:scaling>
          <c:orientation val="minMax"/>
        </c:scaling>
        <c:delete val="1"/>
        <c:axPos val="l"/>
        <c:numFmt formatCode="General" sourceLinked="1"/>
        <c:tickLblPos val="none"/>
        <c:crossAx val="1038135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 i="1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 sz="2400"/>
            </a:pPr>
            <a:r>
              <a:rPr lang="hu-HU" sz="2400" dirty="0" smtClean="0"/>
              <a:t>SZÍVFREKVENCIA </a:t>
            </a:r>
            <a:endParaRPr lang="hu-HU" sz="2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Kontroll</c:v>
                </c:pt>
              </c:strCache>
            </c:strRef>
          </c:tx>
          <c:cat>
            <c:numRef>
              <c:f>Munka1!$A$2:$A$20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  <c:pt idx="9">
                  <c:v>41</c:v>
                </c:pt>
                <c:pt idx="10">
                  <c:v>43</c:v>
                </c:pt>
                <c:pt idx="11">
                  <c:v>45</c:v>
                </c:pt>
                <c:pt idx="12">
                  <c:v>50</c:v>
                </c:pt>
                <c:pt idx="13">
                  <c:v>60</c:v>
                </c:pt>
                <c:pt idx="14">
                  <c:v>80</c:v>
                </c:pt>
                <c:pt idx="15">
                  <c:v>100</c:v>
                </c:pt>
                <c:pt idx="16">
                  <c:v>120</c:v>
                </c:pt>
                <c:pt idx="17">
                  <c:v>140</c:v>
                </c:pt>
                <c:pt idx="18">
                  <c:v>160</c:v>
                </c:pt>
              </c:numCache>
            </c:numRef>
          </c:cat>
          <c:val>
            <c:numRef>
              <c:f>Munka1!$B$2:$B$20</c:f>
              <c:numCache>
                <c:formatCode>General</c:formatCode>
                <c:ptCount val="19"/>
                <c:pt idx="0">
                  <c:v>402</c:v>
                </c:pt>
                <c:pt idx="1">
                  <c:v>408</c:v>
                </c:pt>
                <c:pt idx="2">
                  <c:v>399</c:v>
                </c:pt>
                <c:pt idx="3">
                  <c:v>390</c:v>
                </c:pt>
                <c:pt idx="4">
                  <c:v>372</c:v>
                </c:pt>
                <c:pt idx="5">
                  <c:v>372</c:v>
                </c:pt>
                <c:pt idx="6">
                  <c:v>368</c:v>
                </c:pt>
                <c:pt idx="7">
                  <c:v>356</c:v>
                </c:pt>
                <c:pt idx="8">
                  <c:v>352</c:v>
                </c:pt>
                <c:pt idx="9">
                  <c:v>346</c:v>
                </c:pt>
                <c:pt idx="10">
                  <c:v>355</c:v>
                </c:pt>
                <c:pt idx="11">
                  <c:v>358</c:v>
                </c:pt>
                <c:pt idx="12">
                  <c:v>364</c:v>
                </c:pt>
                <c:pt idx="13">
                  <c:v>354</c:v>
                </c:pt>
                <c:pt idx="14">
                  <c:v>343</c:v>
                </c:pt>
                <c:pt idx="15">
                  <c:v>329</c:v>
                </c:pt>
                <c:pt idx="16">
                  <c:v>324</c:v>
                </c:pt>
                <c:pt idx="17">
                  <c:v>311</c:v>
                </c:pt>
                <c:pt idx="18">
                  <c:v>314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GRASS TEJ</c:v>
                </c:pt>
              </c:strCache>
            </c:strRef>
          </c:tx>
          <c:cat>
            <c:numRef>
              <c:f>Munka1!$A$2:$A$20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30</c:v>
                </c:pt>
                <c:pt idx="8">
                  <c:v>40</c:v>
                </c:pt>
                <c:pt idx="9">
                  <c:v>41</c:v>
                </c:pt>
                <c:pt idx="10">
                  <c:v>43</c:v>
                </c:pt>
                <c:pt idx="11">
                  <c:v>45</c:v>
                </c:pt>
                <c:pt idx="12">
                  <c:v>50</c:v>
                </c:pt>
                <c:pt idx="13">
                  <c:v>60</c:v>
                </c:pt>
                <c:pt idx="14">
                  <c:v>80</c:v>
                </c:pt>
                <c:pt idx="15">
                  <c:v>100</c:v>
                </c:pt>
                <c:pt idx="16">
                  <c:v>120</c:v>
                </c:pt>
                <c:pt idx="17">
                  <c:v>140</c:v>
                </c:pt>
                <c:pt idx="18">
                  <c:v>160</c:v>
                </c:pt>
              </c:numCache>
            </c:numRef>
          </c:cat>
          <c:val>
            <c:numRef>
              <c:f>Munka1!$C$2:$C$20</c:f>
              <c:numCache>
                <c:formatCode>General</c:formatCode>
                <c:ptCount val="19"/>
                <c:pt idx="0">
                  <c:v>416</c:v>
                </c:pt>
                <c:pt idx="1">
                  <c:v>425</c:v>
                </c:pt>
                <c:pt idx="2">
                  <c:v>420</c:v>
                </c:pt>
                <c:pt idx="3">
                  <c:v>414</c:v>
                </c:pt>
                <c:pt idx="4">
                  <c:v>419</c:v>
                </c:pt>
                <c:pt idx="5">
                  <c:v>405</c:v>
                </c:pt>
                <c:pt idx="6">
                  <c:v>399</c:v>
                </c:pt>
                <c:pt idx="7">
                  <c:v>386</c:v>
                </c:pt>
                <c:pt idx="8">
                  <c:v>380</c:v>
                </c:pt>
                <c:pt idx="9">
                  <c:v>376</c:v>
                </c:pt>
                <c:pt idx="10">
                  <c:v>371</c:v>
                </c:pt>
                <c:pt idx="11">
                  <c:v>382</c:v>
                </c:pt>
                <c:pt idx="12">
                  <c:v>388</c:v>
                </c:pt>
                <c:pt idx="13">
                  <c:v>385</c:v>
                </c:pt>
                <c:pt idx="14">
                  <c:v>382</c:v>
                </c:pt>
                <c:pt idx="15">
                  <c:v>367</c:v>
                </c:pt>
                <c:pt idx="16">
                  <c:v>361</c:v>
                </c:pt>
                <c:pt idx="17">
                  <c:v>368</c:v>
                </c:pt>
                <c:pt idx="18">
                  <c:v>354</c:v>
                </c:pt>
              </c:numCache>
            </c:numRef>
          </c:val>
        </c:ser>
        <c:marker val="1"/>
        <c:axId val="102506880"/>
        <c:axId val="102508416"/>
      </c:lineChart>
      <c:catAx>
        <c:axId val="102506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0"/>
            </a:pPr>
            <a:endParaRPr lang="hu-HU"/>
          </a:p>
        </c:txPr>
        <c:crossAx val="102508416"/>
        <c:crosses val="autoZero"/>
        <c:auto val="1"/>
        <c:lblAlgn val="ctr"/>
        <c:lblOffset val="100"/>
      </c:catAx>
      <c:valAx>
        <c:axId val="102508416"/>
        <c:scaling>
          <c:orientation val="minMax"/>
          <c:max val="450"/>
          <c:min val="300"/>
        </c:scaling>
        <c:axPos val="l"/>
        <c:majorGridlines/>
        <c:numFmt formatCode="General" sourceLinked="1"/>
        <c:majorTickMark val="none"/>
        <c:tickLblPos val="nextTo"/>
        <c:spPr>
          <a:ln w="10000">
            <a:noFill/>
          </a:ln>
        </c:spPr>
        <c:crossAx val="102506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400" b="1"/>
          </a:pPr>
          <a:endParaRPr lang="hu-HU"/>
        </a:p>
      </c:txPr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 dirty="0" err="1" smtClean="0"/>
              <a:t>Össz-koleszterin</a:t>
            </a:r>
            <a:r>
              <a:rPr lang="hu-HU" dirty="0" smtClean="0"/>
              <a:t> (</a:t>
            </a:r>
            <a:r>
              <a:rPr lang="hu-HU" dirty="0" err="1" smtClean="0"/>
              <a:t>mmol</a:t>
            </a:r>
            <a:r>
              <a:rPr lang="hu-HU" dirty="0" smtClean="0"/>
              <a:t>/L)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2400" b="1"/>
                </a:pPr>
                <a:endParaRPr lang="hu-HU"/>
              </a:p>
            </c:txPr>
            <c:showVal val="1"/>
          </c:dLbls>
          <c:cat>
            <c:strRef>
              <c:f>Munka1!$A$2:$A$4</c:f>
              <c:strCache>
                <c:ptCount val="3"/>
                <c:pt idx="0">
                  <c:v>0. nap</c:v>
                </c:pt>
                <c:pt idx="1">
                  <c:v>30. nap</c:v>
                </c:pt>
                <c:pt idx="2">
                  <c:v>90. nap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5.63</c:v>
                </c:pt>
                <c:pt idx="1">
                  <c:v>5.4300000000000024</c:v>
                </c:pt>
                <c:pt idx="2">
                  <c:v>4.8199999999999985</c:v>
                </c:pt>
              </c:numCache>
            </c:numRef>
          </c:val>
        </c:ser>
        <c:dLbls>
          <c:showVal val="1"/>
        </c:dLbls>
        <c:overlap val="-25"/>
        <c:axId val="102849920"/>
        <c:axId val="102868480"/>
      </c:barChart>
      <c:catAx>
        <c:axId val="102849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hu-HU"/>
          </a:p>
        </c:txPr>
        <c:crossAx val="102868480"/>
        <c:crosses val="autoZero"/>
        <c:auto val="1"/>
        <c:lblAlgn val="ctr"/>
        <c:lblOffset val="100"/>
      </c:catAx>
      <c:valAx>
        <c:axId val="10286848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28499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defTabSz="990371" eaLnBrk="1" hangingPunct="1">
              <a:defRPr sz="1300"/>
            </a:lvl1pPr>
          </a:lstStyle>
          <a:p>
            <a:endParaRPr 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542" y="0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algn="r" defTabSz="990371" eaLnBrk="1" hangingPunct="1">
              <a:defRPr sz="1300"/>
            </a:lvl1pPr>
          </a:lstStyle>
          <a:p>
            <a:endParaRPr lang="hu-H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53" y="4861792"/>
            <a:ext cx="5678796" cy="4604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33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defTabSz="990371" eaLnBrk="1" hangingPunct="1">
              <a:defRPr sz="1300"/>
            </a:lvl1pPr>
          </a:lstStyle>
          <a:p>
            <a:endParaRPr lang="hu-H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542" y="9721833"/>
            <a:ext cx="3076149" cy="51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algn="r" defTabSz="990371" eaLnBrk="1" hangingPunct="1">
              <a:defRPr sz="1300"/>
            </a:lvl1pPr>
          </a:lstStyle>
          <a:p>
            <a:fld id="{C897DBF6-7178-4C7C-A538-35E363C44EB3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06BC4-7CA7-4EF0-AC27-236487240E31}" type="slidenum">
              <a:rPr lang="hu-HU"/>
              <a:pPr/>
              <a:t>1</a:t>
            </a:fld>
            <a:endParaRPr lang="hu-H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Megjegyzés hozzáadásához kattintson ide.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CDAF63-13A2-4705-94B3-2E78E8E54F94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E763-B31F-4E1C-ABEB-E6A5F7BE761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FD763-3D66-4C67-B3FA-B733B814F03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115D6A-1BB7-467C-98C6-D4E10312442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64859-229F-4070-8978-89A160AFE9F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2D61F-C4BC-488D-A7EB-270844CCFC1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6FAE-1BE6-44DE-BF92-D1E3F35A4C4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0B233-9DEC-4FEE-B343-CE64E847158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1EE97-0787-44FF-9CBE-342B88A80F3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6686-7E78-450A-88C7-EA3F04813DE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D10BF-9D0F-4E1F-8EFB-4D404745B235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5EB40-C629-4B7D-8F1A-49307E2B76D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hu-H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hu-H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D820D07-4877-4EA1-B60E-9F5A37FB4AAE}" type="slidenum">
              <a:rPr lang="hu-HU"/>
              <a:pPr/>
              <a:t>‹#›</a:t>
            </a:fld>
            <a:endParaRPr lang="hu-HU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57200"/>
            <a:ext cx="6696744" cy="21336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Pharmagora</a:t>
            </a:r>
            <a:r>
              <a:rPr lang="hu-HU" dirty="0" smtClean="0"/>
              <a:t> Életminőség Klaszter takarmány és élelmiszer fejlesztései</a:t>
            </a:r>
            <a:endParaRPr lang="hu-H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2" y="3049588"/>
            <a:ext cx="7611119" cy="2362200"/>
          </a:xfrm>
        </p:spPr>
        <p:txBody>
          <a:bodyPr/>
          <a:lstStyle/>
          <a:p>
            <a:r>
              <a:rPr lang="hu-HU" b="1" dirty="0" smtClean="0"/>
              <a:t>Dr. Tóth Tamás</a:t>
            </a:r>
            <a:r>
              <a:rPr lang="hu-HU" dirty="0" smtClean="0"/>
              <a:t> </a:t>
            </a:r>
            <a:endParaRPr lang="hu-H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44624"/>
            <a:ext cx="7992888" cy="1295400"/>
          </a:xfrm>
        </p:spPr>
        <p:txBody>
          <a:bodyPr/>
          <a:lstStyle/>
          <a:p>
            <a:r>
              <a:rPr lang="hu-HU" sz="2800" dirty="0" smtClean="0"/>
              <a:t>Speciális takarmányokat előállító üzem építése, CLA előállítás (1.3.1-11/B-2011-0033)</a:t>
            </a:r>
            <a:endParaRPr lang="hu-H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229200"/>
            <a:ext cx="1535867" cy="121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 t="21909" b="28298"/>
          <a:stretch>
            <a:fillRect/>
          </a:stretch>
        </p:blipFill>
        <p:spPr bwMode="auto">
          <a:xfrm>
            <a:off x="1115616" y="1916832"/>
            <a:ext cx="6416809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83496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Omega-3 zsírsavakat tartalmazó zsírkészítmények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72008" y="1700808"/>
            <a:ext cx="36358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/>
              <a:t>TERMÉK 1</a:t>
            </a:r>
          </a:p>
          <a:p>
            <a:pPr algn="ctr"/>
            <a:endParaRPr lang="hu-HU" sz="2000" b="1" dirty="0" smtClean="0"/>
          </a:p>
          <a:p>
            <a:pPr algn="ctr"/>
            <a:r>
              <a:rPr lang="hu-HU" sz="4000" b="1" dirty="0" smtClean="0"/>
              <a:t>TERMÉK 2</a:t>
            </a:r>
          </a:p>
          <a:p>
            <a:pPr algn="ctr"/>
            <a:endParaRPr lang="hu-HU" sz="2800" b="1" dirty="0" smtClean="0"/>
          </a:p>
          <a:p>
            <a:pPr algn="ctr"/>
            <a:r>
              <a:rPr lang="hu-HU" sz="4000" b="1" dirty="0" smtClean="0"/>
              <a:t>TERMÉK 3</a:t>
            </a:r>
            <a:endParaRPr lang="hu-HU" sz="2400" b="1" dirty="0"/>
          </a:p>
        </p:txBody>
      </p:sp>
      <p:pic>
        <p:nvPicPr>
          <p:cNvPr id="4" name="Kép 3" descr="h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484784"/>
            <a:ext cx="1800200" cy="1197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lenmagda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140968"/>
            <a:ext cx="1728192" cy="1231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zövegdoboz 5"/>
          <p:cNvSpPr txBox="1"/>
          <p:nvPr/>
        </p:nvSpPr>
        <p:spPr>
          <a:xfrm>
            <a:off x="5397232" y="2564904"/>
            <a:ext cx="3711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i="1" dirty="0" smtClean="0"/>
              <a:t>Speciális zsírsav összetételű halolaj</a:t>
            </a:r>
            <a:endParaRPr lang="hu-HU" sz="1600" b="1" i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228184" y="4242574"/>
            <a:ext cx="2730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i="1" dirty="0" smtClean="0"/>
              <a:t>Feltárt lenmagdara/lenolaj</a:t>
            </a:r>
          </a:p>
        </p:txBody>
      </p:sp>
      <p:pic>
        <p:nvPicPr>
          <p:cNvPr id="8" name="Kép 7" descr="találékonysá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5445224"/>
            <a:ext cx="1374260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Szövegdoboz 8"/>
          <p:cNvSpPr txBox="1"/>
          <p:nvPr/>
        </p:nvSpPr>
        <p:spPr>
          <a:xfrm>
            <a:off x="1541650" y="5877272"/>
            <a:ext cx="50465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i="1" dirty="0" smtClean="0"/>
              <a:t>+Antioxidánsok (pl. E-vitamin)</a:t>
            </a:r>
          </a:p>
          <a:p>
            <a:r>
              <a:rPr lang="hu-HU" sz="2000" b="1" i="1" dirty="0" smtClean="0"/>
              <a:t>+Saját fejlesztésű burkolási technológia</a:t>
            </a:r>
          </a:p>
          <a:p>
            <a:pPr algn="ctr"/>
            <a:r>
              <a:rPr lang="hu-HU" sz="1600" i="1" dirty="0" smtClean="0"/>
              <a:t>(kérődzőknek szánt termékek esetében)</a:t>
            </a:r>
            <a:endParaRPr lang="hu-HU" sz="1600" i="1" dirty="0"/>
          </a:p>
        </p:txBody>
      </p:sp>
      <p:sp>
        <p:nvSpPr>
          <p:cNvPr id="10" name="Jobbra nyíl 9"/>
          <p:cNvSpPr/>
          <p:nvPr/>
        </p:nvSpPr>
        <p:spPr>
          <a:xfrm>
            <a:off x="3419872" y="1844824"/>
            <a:ext cx="26642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12" name="Jobbra nyíl 11"/>
          <p:cNvSpPr/>
          <p:nvPr/>
        </p:nvSpPr>
        <p:spPr>
          <a:xfrm rot="20806016">
            <a:off x="3489259" y="2505864"/>
            <a:ext cx="2663464" cy="29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14" name="Jobbra nyíl 13"/>
          <p:cNvSpPr/>
          <p:nvPr/>
        </p:nvSpPr>
        <p:spPr>
          <a:xfrm rot="771626">
            <a:off x="3493843" y="3289728"/>
            <a:ext cx="2663464" cy="29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16" name="Jobbra nyíl 15"/>
          <p:cNvSpPr/>
          <p:nvPr/>
        </p:nvSpPr>
        <p:spPr>
          <a:xfrm>
            <a:off x="3491880" y="3861048"/>
            <a:ext cx="26642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sp>
        <p:nvSpPr>
          <p:cNvPr id="17" name="Jobbra nyíl 16"/>
          <p:cNvSpPr/>
          <p:nvPr/>
        </p:nvSpPr>
        <p:spPr>
          <a:xfrm rot="1273109">
            <a:off x="3386496" y="4539037"/>
            <a:ext cx="2663464" cy="290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600"/>
          </a:p>
        </p:txBody>
      </p:sp>
      <p:pic>
        <p:nvPicPr>
          <p:cNvPr id="120834" name="Picture 2" descr="http://img.21food.com/20110609/product/130675269338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797152"/>
            <a:ext cx="1331640" cy="998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Szövegdoboz 17"/>
          <p:cNvSpPr txBox="1"/>
          <p:nvPr/>
        </p:nvSpPr>
        <p:spPr>
          <a:xfrm>
            <a:off x="6294709" y="5826750"/>
            <a:ext cx="2217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i="1" dirty="0" smtClean="0"/>
              <a:t>Szárított tengeri alga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Mela-Dry</a:t>
            </a:r>
            <a:r>
              <a:rPr lang="hu-HU" dirty="0" smtClean="0"/>
              <a:t> (szárított melasz)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1421086"/>
            <a:ext cx="4040188" cy="639762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Folyékony melasz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583361" y="1421086"/>
            <a:ext cx="4041775" cy="639762"/>
          </a:xfrm>
        </p:spPr>
        <p:txBody>
          <a:bodyPr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Szárított melasz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7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r="2611"/>
          <a:stretch>
            <a:fillRect/>
          </a:stretch>
        </p:blipFill>
        <p:spPr bwMode="auto">
          <a:xfrm>
            <a:off x="405880" y="2060848"/>
            <a:ext cx="3576521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 b="2481"/>
          <a:stretch>
            <a:fillRect/>
          </a:stretch>
        </p:blipFill>
        <p:spPr bwMode="auto">
          <a:xfrm>
            <a:off x="4668981" y="2132856"/>
            <a:ext cx="3513763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403648" y="4725144"/>
            <a:ext cx="708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„A cukorgyártás melléktermékeként létrejövő melasz többirányú hasznosítása a gyógyhatású funkcionális élelmiszerek előállításában”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3049216" y="6309320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GOP-1.3.1-09/B-2010-0012</a:t>
            </a:r>
            <a:endParaRPr lang="hu-HU" sz="2400" b="1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80" y="5816065"/>
            <a:ext cx="1080120" cy="85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klaszter cégeinek közreműködése funkcionális élelmiszer fejlesztésekben</a:t>
            </a:r>
          </a:p>
        </p:txBody>
      </p:sp>
      <p:pic>
        <p:nvPicPr>
          <p:cNvPr id="130052" name="Picture 4" descr="http://project.liquidpub.org/F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56992"/>
            <a:ext cx="2392281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429000"/>
            <a:ext cx="209643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Elnyert pályázatok</a:t>
            </a:r>
            <a:endParaRPr lang="hu-HU" dirty="0"/>
          </a:p>
        </p:txBody>
      </p:sp>
      <p:pic>
        <p:nvPicPr>
          <p:cNvPr id="4" name="Picture 2" descr="http://www.darno-hus.hu/kepek/termekek/22/csipos_hazi_k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60948"/>
            <a:ext cx="3312368" cy="248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35496" y="17855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dirty="0" smtClean="0"/>
              <a:t>„</a:t>
            </a:r>
            <a:r>
              <a:rPr lang="hu-HU" b="1" cap="all" dirty="0" smtClean="0"/>
              <a:t>Tradicionális alapú, egészségvédő hatású, prémium minőségű hús-készítmény család fejlesztése”</a:t>
            </a:r>
            <a:endParaRPr lang="hu-HU" b="1" cap="all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661248"/>
            <a:ext cx="1080120" cy="85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293472"/>
            <a:ext cx="1872208" cy="1359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églalap 7"/>
          <p:cNvSpPr/>
          <p:nvPr/>
        </p:nvSpPr>
        <p:spPr>
          <a:xfrm>
            <a:off x="4608512" y="1628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dirty="0" smtClean="0"/>
              <a:t>FP7-es pályázat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b="1" dirty="0" smtClean="0"/>
              <a:t>(„</a:t>
            </a:r>
            <a:r>
              <a:rPr lang="en-US" b="1" dirty="0" smtClean="0"/>
              <a:t>PIVOTAL ASSESSMENT OF THE EFFECTS OF BIOACTIVES ON HEALTH AND WELLBEING. FROM HUMAN GENOMA TO FOOD INDUSTRY</a:t>
            </a:r>
            <a:r>
              <a:rPr lang="hu-HU" b="1" dirty="0" smtClean="0"/>
              <a:t>”)</a:t>
            </a:r>
            <a:endParaRPr lang="hu-HU" dirty="0"/>
          </a:p>
        </p:txBody>
      </p:sp>
      <p:pic>
        <p:nvPicPr>
          <p:cNvPr id="131074" name="Picture 2" descr="http://t0.gstatic.com/images?q=tbn:ANd9GcTQzuGBNbYQkKy9288fF03xuoWehCGmvbHdURCx1XZs6Lj7W_R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239244"/>
            <a:ext cx="1905000" cy="1485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1076" name="Picture 4" descr="http://t0.gstatic.com/images?q=tbn:ANd9GcSC3g9obpWK4ElQ55S3Fb-fuHNWdsFelYiqpBlB1hvuTUzGvG9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25397" y="4797152"/>
            <a:ext cx="2114955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950494"/>
            <a:ext cx="7452320" cy="566738"/>
          </a:xfrm>
        </p:spPr>
        <p:txBody>
          <a:bodyPr/>
          <a:lstStyle/>
          <a:p>
            <a:pPr algn="ctr"/>
            <a:r>
              <a:rPr lang="hu-HU" sz="2400" dirty="0" smtClean="0"/>
              <a:t>KÖSZÖNÖM A MEGTISZTELŐ FIGYELMET!</a:t>
            </a:r>
            <a:endParaRPr lang="hu-HU" sz="2400" dirty="0"/>
          </a:p>
        </p:txBody>
      </p:sp>
      <p:pic>
        <p:nvPicPr>
          <p:cNvPr id="9" name="Kép 8" descr="GRASS TEJ elismer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612" y="476672"/>
            <a:ext cx="3015292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Kép 9" descr="oklevel_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504056"/>
            <a:ext cx="3096344" cy="4375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805264"/>
            <a:ext cx="1080120" cy="85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33" y="338733"/>
            <a:ext cx="7954143" cy="1362075"/>
          </a:xfrm>
        </p:spPr>
        <p:txBody>
          <a:bodyPr/>
          <a:lstStyle/>
          <a:p>
            <a:pPr algn="ctr"/>
            <a:r>
              <a:rPr lang="hu-HU" sz="2800" dirty="0" smtClean="0"/>
              <a:t>SAJÁT Funkcionális élelmiszer fejlesztések </a:t>
            </a:r>
            <a:endParaRPr lang="hu-HU" sz="2400" i="1" dirty="0"/>
          </a:p>
        </p:txBody>
      </p:sp>
      <p:pic>
        <p:nvPicPr>
          <p:cNvPr id="6" name="Picture 13" descr="toj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964690"/>
            <a:ext cx="3062895" cy="2040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4" descr="marhah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56612"/>
            <a:ext cx="2524396" cy="1732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Szövegdoboz 9"/>
          <p:cNvSpPr txBox="1"/>
          <p:nvPr/>
        </p:nvSpPr>
        <p:spPr>
          <a:xfrm>
            <a:off x="5940152" y="4077072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Szív- és érrendszeri betegségek</a:t>
            </a:r>
          </a:p>
          <a:p>
            <a:pPr algn="ctr"/>
            <a:r>
              <a:rPr lang="hu-HU" b="1" dirty="0" smtClean="0"/>
              <a:t>Diabétesz</a:t>
            </a:r>
          </a:p>
          <a:p>
            <a:pPr algn="ctr"/>
            <a:r>
              <a:rPr lang="hu-HU" b="1" dirty="0" smtClean="0"/>
              <a:t>Koraszülés</a:t>
            </a:r>
          </a:p>
          <a:p>
            <a:pPr algn="ctr"/>
            <a:r>
              <a:rPr lang="hu-HU" b="1" i="1" dirty="0" smtClean="0"/>
              <a:t>Tojás és követő termékek</a:t>
            </a:r>
            <a:endParaRPr lang="hu-HU" b="1" i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23528" y="4067780"/>
            <a:ext cx="5250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Omega-3 és konjugált </a:t>
            </a:r>
            <a:r>
              <a:rPr lang="hu-HU" b="1" dirty="0" err="1" smtClean="0"/>
              <a:t>linolsav</a:t>
            </a:r>
            <a:r>
              <a:rPr lang="hu-HU" b="1" dirty="0" smtClean="0"/>
              <a:t> (CLA) növelése</a:t>
            </a:r>
          </a:p>
          <a:p>
            <a:pPr algn="ctr"/>
            <a:r>
              <a:rPr lang="hu-HU" b="1" i="1" dirty="0" smtClean="0"/>
              <a:t>Hús , tej- és tejtermékek </a:t>
            </a:r>
            <a:endParaRPr lang="hu-H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037041"/>
            <a:ext cx="2376264" cy="1725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9810" name="Picture 2" descr="C:\Users\Attila\AppData\Local\Temp\Rar$DI00.615\USZT_logo_cmy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63640"/>
            <a:ext cx="1914144" cy="594360"/>
          </a:xfrm>
          <a:prstGeom prst="rect">
            <a:avLst/>
          </a:prstGeom>
          <a:noFill/>
        </p:spPr>
      </p:pic>
      <p:pic>
        <p:nvPicPr>
          <p:cNvPr id="119813" name="Picture 5" descr="C:\Users\Attila\AppData\Local\Temp\Rar$DI08.368\Infoblokk2_ESZA_egy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2968" y="5958840"/>
            <a:ext cx="2161032" cy="89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490885"/>
            <a:ext cx="7740352" cy="777875"/>
          </a:xfrm>
        </p:spPr>
        <p:txBody>
          <a:bodyPr/>
          <a:lstStyle/>
          <a:p>
            <a:pPr algn="ctr"/>
            <a:r>
              <a:rPr lang="hu-HU" sz="3200" b="1" dirty="0" smtClean="0"/>
              <a:t>A funkcionális élelmiszerfejlesztéseink fontosabb lépései</a:t>
            </a:r>
            <a:endParaRPr lang="hu-HU" sz="3200" b="1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2267744" y="3124795"/>
            <a:ext cx="46799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Élelmiszer alapanyag előállítás</a:t>
            </a:r>
            <a:endParaRPr lang="hu-HU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267744" y="3845520"/>
            <a:ext cx="4608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Tovább feldolgozott élelmiszerek előállítása</a:t>
            </a:r>
            <a:endParaRPr lang="hu-HU" dirty="0"/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>
            <a:off x="4499769" y="2116732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2267744" y="4564657"/>
            <a:ext cx="460851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Kémiai-, érzékszervi vizsgálatok </a:t>
            </a:r>
            <a:endParaRPr lang="hu-HU" dirty="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267744" y="5213945"/>
            <a:ext cx="4608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err="1" smtClean="0"/>
              <a:t>Prekliniai</a:t>
            </a:r>
            <a:r>
              <a:rPr lang="hu-HU" dirty="0" smtClean="0"/>
              <a:t>, klinikai, stb. vizsgálatok</a:t>
            </a:r>
            <a:endParaRPr lang="hu-HU" dirty="0"/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267744" y="2477095"/>
            <a:ext cx="4608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Speciális takarmányozás kidolgozása</a:t>
            </a:r>
            <a:endParaRPr lang="hu-HU" dirty="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2267744" y="1756370"/>
            <a:ext cx="460851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Hatástani terület meghatározása</a:t>
            </a:r>
            <a:endParaRPr lang="hu-HU" dirty="0"/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2267744" y="5933082"/>
            <a:ext cx="460851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Piacra vitel, marketing, stb.</a:t>
            </a:r>
            <a:endParaRPr lang="hu-HU" dirty="0"/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4499769" y="2837457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4499769" y="3485157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4499769" y="427732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>
            <a:off x="4499769" y="492502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4499769" y="557272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pic>
        <p:nvPicPr>
          <p:cNvPr id="17" name="Picture 9" descr="grass_flak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194487"/>
            <a:ext cx="1656184" cy="3522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Kép 17" descr="találékonysá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196530"/>
            <a:ext cx="1808237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TEJ: a fejlesztés lényege</a:t>
            </a:r>
            <a:endParaRPr lang="hu-HU" sz="3200" b="1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35496" y="5958607"/>
            <a:ext cx="87915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2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magyarországi gyakorlatban nem elterjedt </a:t>
            </a:r>
            <a:r>
              <a:rPr lang="hu-HU" sz="24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fűszenázs</a:t>
            </a:r>
            <a:r>
              <a:rPr lang="hu-H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alapú takarmányozás kombinálása egy saját fejlesztésű bendővédett omega-3 zsírkiegészítővel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Bejelentett szabadalmi száma: PCT/IB2011/052014</a:t>
            </a:r>
          </a:p>
        </p:txBody>
      </p:sp>
      <p:pic>
        <p:nvPicPr>
          <p:cNvPr id="5" name="Kép helye 4" descr="h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628800"/>
            <a:ext cx="3995936" cy="2601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helye 4" descr="h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458969"/>
            <a:ext cx="3879840" cy="29061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376" y="2049604"/>
            <a:ext cx="2841104" cy="231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9947448" cy="777875"/>
          </a:xfrm>
        </p:spPr>
        <p:txBody>
          <a:bodyPr/>
          <a:lstStyle/>
          <a:p>
            <a:r>
              <a:rPr lang="hu-HU" sz="2800" b="1" dirty="0" smtClean="0"/>
              <a:t>A kísérleti sajt vizsgált omega-3 </a:t>
            </a:r>
            <a:br>
              <a:rPr lang="hu-HU" sz="2800" b="1" dirty="0" smtClean="0"/>
            </a:br>
            <a:r>
              <a:rPr lang="hu-HU" sz="2800" b="1" dirty="0" smtClean="0"/>
              <a:t>és konjugált </a:t>
            </a:r>
            <a:r>
              <a:rPr lang="hu-HU" sz="2800" b="1" dirty="0" err="1" smtClean="0"/>
              <a:t>linolsav</a:t>
            </a:r>
            <a:r>
              <a:rPr lang="hu-HU" sz="2800" b="1" dirty="0" smtClean="0"/>
              <a:t> (CLA) tartalma</a:t>
            </a:r>
            <a:endParaRPr lang="hu-HU" sz="2800" b="1" dirty="0"/>
          </a:p>
        </p:txBody>
      </p:sp>
      <p:graphicFrame>
        <p:nvGraphicFramePr>
          <p:cNvPr id="4" name="Tartalom helye 5"/>
          <p:cNvGraphicFramePr>
            <a:graphicFrameLocks/>
          </p:cNvGraphicFramePr>
          <p:nvPr/>
        </p:nvGraphicFramePr>
        <p:xfrm>
          <a:off x="251520" y="1124744"/>
          <a:ext cx="8686800" cy="4813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3645" y="6453336"/>
            <a:ext cx="908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dirty="0">
                <a:solidFill>
                  <a:prstClr val="black"/>
                </a:solidFill>
                <a:latin typeface="Franklin Gothic Book"/>
              </a:rPr>
              <a:t>*</a:t>
            </a:r>
            <a:r>
              <a:rPr lang="hu-HU" b="1" dirty="0">
                <a:solidFill>
                  <a:prstClr val="black"/>
                </a:solidFill>
                <a:latin typeface="Franklin Gothic Book"/>
              </a:rPr>
              <a:t>Óvári trappista</a:t>
            </a:r>
            <a:r>
              <a:rPr lang="hu-HU" dirty="0">
                <a:solidFill>
                  <a:prstClr val="black"/>
                </a:solidFill>
                <a:latin typeface="Franklin Gothic Book"/>
              </a:rPr>
              <a:t> (</a:t>
            </a:r>
            <a:r>
              <a:rPr lang="hu-HU" i="1" dirty="0">
                <a:solidFill>
                  <a:prstClr val="black"/>
                </a:solidFill>
                <a:latin typeface="Franklin Gothic Book"/>
              </a:rPr>
              <a:t>Óvártej Zrt.</a:t>
            </a:r>
            <a:r>
              <a:rPr lang="hu-HU" dirty="0">
                <a:solidFill>
                  <a:prstClr val="black"/>
                </a:solidFill>
                <a:latin typeface="Franklin Gothic Book"/>
              </a:rPr>
              <a:t>, Mosonmagyaróvár); **</a:t>
            </a:r>
            <a:r>
              <a:rPr lang="hu-HU" b="1" dirty="0">
                <a:solidFill>
                  <a:prstClr val="black"/>
                </a:solidFill>
                <a:latin typeface="Franklin Gothic Book"/>
              </a:rPr>
              <a:t>GRASS sajt</a:t>
            </a:r>
            <a:r>
              <a:rPr lang="hu-HU" dirty="0">
                <a:solidFill>
                  <a:prstClr val="black"/>
                </a:solidFill>
                <a:latin typeface="Franklin Gothic Book"/>
              </a:rPr>
              <a:t> (</a:t>
            </a:r>
            <a:r>
              <a:rPr lang="hu-HU" dirty="0" err="1">
                <a:solidFill>
                  <a:prstClr val="black"/>
                </a:solidFill>
                <a:latin typeface="Franklin Gothic Book"/>
              </a:rPr>
              <a:t>Adexgo</a:t>
            </a:r>
            <a:r>
              <a:rPr lang="hu-HU" dirty="0">
                <a:solidFill>
                  <a:prstClr val="black"/>
                </a:solidFill>
                <a:latin typeface="Franklin Gothic Book"/>
              </a:rPr>
              <a:t> Kft., Balatonfüred)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707904" y="16288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sz="1600" i="1" dirty="0">
                <a:solidFill>
                  <a:prstClr val="black"/>
                </a:solidFill>
                <a:latin typeface="Tahoma" pitchFamily="34" charset="0"/>
              </a:rPr>
              <a:t>Mértékegység: mg/100 g sajt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144016" y="5949280"/>
            <a:ext cx="8892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sz="1200" b="1" u="sng" dirty="0">
                <a:solidFill>
                  <a:prstClr val="black"/>
                </a:solidFill>
                <a:latin typeface="Franklin Gothic Book"/>
              </a:rPr>
              <a:t>Rövidítések</a:t>
            </a:r>
            <a:r>
              <a:rPr lang="hu-HU" sz="1200" dirty="0">
                <a:solidFill>
                  <a:prstClr val="black"/>
                </a:solidFill>
                <a:latin typeface="Franklin Gothic Book"/>
              </a:rPr>
              <a:t>: CLA=konjugált </a:t>
            </a:r>
            <a:r>
              <a:rPr lang="hu-HU" sz="1200" dirty="0" err="1">
                <a:solidFill>
                  <a:prstClr val="black"/>
                </a:solidFill>
                <a:latin typeface="Franklin Gothic Book"/>
              </a:rPr>
              <a:t>linolsav</a:t>
            </a:r>
            <a:r>
              <a:rPr lang="hu-HU" sz="1200" dirty="0">
                <a:solidFill>
                  <a:prstClr val="black"/>
                </a:solidFill>
                <a:latin typeface="Franklin Gothic Book"/>
              </a:rPr>
              <a:t>; ALA=</a:t>
            </a:r>
            <a:r>
              <a:rPr lang="hu-HU" sz="1200" dirty="0" err="1">
                <a:solidFill>
                  <a:prstClr val="black"/>
                </a:solidFill>
                <a:latin typeface="Franklin Gothic Book"/>
              </a:rPr>
              <a:t>alfa-linolénsav</a:t>
            </a:r>
            <a:r>
              <a:rPr lang="hu-HU" sz="1200" dirty="0">
                <a:solidFill>
                  <a:prstClr val="black"/>
                </a:solidFill>
                <a:latin typeface="Franklin Gothic Book"/>
              </a:rPr>
              <a:t>; </a:t>
            </a:r>
            <a:r>
              <a:rPr lang="hu-HU" sz="1200" dirty="0" smtClean="0">
                <a:solidFill>
                  <a:prstClr val="black"/>
                </a:solidFill>
                <a:latin typeface="Franklin Gothic Book"/>
              </a:rPr>
              <a:t>EPA=</a:t>
            </a:r>
            <a:r>
              <a:rPr lang="hu-HU" sz="1200" dirty="0" err="1" smtClean="0">
                <a:solidFill>
                  <a:prstClr val="black"/>
                </a:solidFill>
                <a:latin typeface="Franklin Gothic Book"/>
              </a:rPr>
              <a:t>eikózapentaénsav</a:t>
            </a:r>
            <a:r>
              <a:rPr lang="hu-HU" sz="1200" dirty="0" smtClean="0">
                <a:solidFill>
                  <a:prstClr val="black"/>
                </a:solidFill>
                <a:latin typeface="Franklin Gothic Book"/>
              </a:rPr>
              <a:t>; DPA=</a:t>
            </a:r>
            <a:r>
              <a:rPr lang="hu-HU" sz="1200" dirty="0" err="1" smtClean="0">
                <a:solidFill>
                  <a:prstClr val="black"/>
                </a:solidFill>
                <a:latin typeface="Franklin Gothic Book"/>
              </a:rPr>
              <a:t>dokózapentaénsav</a:t>
            </a:r>
            <a:r>
              <a:rPr lang="hu-HU" sz="1200" dirty="0">
                <a:solidFill>
                  <a:prstClr val="black"/>
                </a:solidFill>
                <a:latin typeface="Franklin Gothic Book"/>
              </a:rPr>
              <a:t>; DHA=</a:t>
            </a:r>
            <a:r>
              <a:rPr lang="hu-HU" sz="1200" dirty="0" err="1">
                <a:solidFill>
                  <a:prstClr val="black"/>
                </a:solidFill>
                <a:latin typeface="Franklin Gothic Book"/>
              </a:rPr>
              <a:t>dokózahexaénsav</a:t>
            </a:r>
            <a:endParaRPr lang="hu-HU" sz="1200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342163" y="2780928"/>
            <a:ext cx="2334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sz="2800" b="1" dirty="0">
                <a:solidFill>
                  <a:srgbClr val="FF0000"/>
                </a:solidFill>
                <a:latin typeface="Arial Black" pitchFamily="34" charset="0"/>
              </a:rPr>
              <a:t>+177-550</a:t>
            </a:r>
            <a:r>
              <a:rPr lang="hu-HU" sz="2800" b="1" dirty="0" smtClean="0">
                <a:solidFill>
                  <a:srgbClr val="FF0000"/>
                </a:solidFill>
                <a:latin typeface="Arial Black" pitchFamily="34" charset="0"/>
              </a:rPr>
              <a:t>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sz="2800" b="1" dirty="0" smtClean="0">
                <a:solidFill>
                  <a:srgbClr val="FF0000"/>
                </a:solidFill>
                <a:latin typeface="Arial Black" pitchFamily="34" charset="0"/>
              </a:rPr>
              <a:t>Omega-3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sz="2800" b="1" dirty="0" smtClean="0">
                <a:solidFill>
                  <a:srgbClr val="FF0000"/>
                </a:solidFill>
                <a:latin typeface="Arial Black" pitchFamily="34" charset="0"/>
              </a:rPr>
              <a:t>CLA</a:t>
            </a:r>
            <a:endParaRPr lang="hu-H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107504" y="5932636"/>
            <a:ext cx="8820472" cy="5207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eaLnBrk="1" hangingPunct="1">
              <a:defRPr/>
            </a:pP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PREKLINIKAI VIZSGÁLATOK (modell állat: patkány) – A szívfrekvencia változása 40 perc coronaria </a:t>
            </a:r>
            <a:r>
              <a:rPr kumimoji="0" lang="hu-H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arteria</a:t>
            </a: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lekötés és 120 perc </a:t>
            </a:r>
            <a:r>
              <a:rPr kumimoji="0" lang="hu-H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reperfúzió</a:t>
            </a: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során a kontroll és a „GRASS</a:t>
            </a:r>
            <a:r>
              <a:rPr lang="hu-HU" sz="1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tej” </a:t>
            </a:r>
            <a:r>
              <a:rPr lang="hu-HU" sz="1600" b="1" kern="0" dirty="0" smtClean="0">
                <a:solidFill>
                  <a:schemeClr val="tx2"/>
                </a:solidFill>
              </a:rPr>
              <a:t>(kísérleti) </a:t>
            </a:r>
            <a:r>
              <a:rPr kumimoji="0" lang="hu-H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fogyasztását követően</a:t>
            </a:r>
            <a:endParaRPr kumimoji="0" lang="hu-HU" sz="1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zöveg helye 2"/>
          <p:cNvSpPr txBox="1">
            <a:spLocks/>
          </p:cNvSpPr>
          <p:nvPr/>
        </p:nvSpPr>
        <p:spPr>
          <a:xfrm>
            <a:off x="35496" y="836712"/>
            <a:ext cx="2448272" cy="424847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hu-HU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kardiovaszkuláris hatástani terület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hu-HU" sz="3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Szegedi Tudományegyetem, Általános Orvostudományi Kar, FARMAKOLÓGIAI ÉS FARMAKO-TERÁPIAI INTÉZET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hu-HU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4"/>
          <p:cNvGraphicFramePr>
            <a:graphicFrameLocks/>
          </p:cNvGraphicFramePr>
          <p:nvPr/>
        </p:nvGraphicFramePr>
        <p:xfrm>
          <a:off x="2627784" y="188640"/>
          <a:ext cx="628761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172400" y="5281463"/>
            <a:ext cx="898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Idő (perc)</a:t>
            </a:r>
            <a:endParaRPr lang="hu-HU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7380312" y="21439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499992" y="12078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7956376" y="264800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637058" y="257599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8213122" y="25039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516216" y="714182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* </a:t>
            </a:r>
            <a:r>
              <a:rPr lang="hu-HU" sz="1600" dirty="0" err="1" smtClean="0"/>
              <a:t>min.P</a:t>
            </a:r>
            <a:r>
              <a:rPr lang="hu-HU" sz="1600" dirty="0" smtClean="0"/>
              <a:t>&lt;0,05</a:t>
            </a:r>
            <a:endParaRPr lang="hu-HU" sz="16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771800" y="620688"/>
            <a:ext cx="7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1/perc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107504" y="189384"/>
            <a:ext cx="8712968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„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Grass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tej” pilot 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(klinikai vizsgálat)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92968" y="1224880"/>
            <a:ext cx="4191000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 személy (amatőr, profi sportolók)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lang="hu-HU" sz="2400" kern="0" noProof="0" dirty="0" smtClean="0">
                <a:latin typeface="+mn-lt"/>
                <a:cs typeface="+mn-cs"/>
              </a:rPr>
              <a:t>3×2 dl „</a:t>
            </a:r>
            <a:r>
              <a:rPr lang="hu-HU" sz="2400" kern="0" noProof="0" dirty="0" err="1" smtClean="0">
                <a:latin typeface="+mn-lt"/>
                <a:cs typeface="+mn-cs"/>
              </a:rPr>
              <a:t>Grass</a:t>
            </a:r>
            <a:r>
              <a:rPr lang="hu-HU" sz="2400" kern="0" noProof="0" dirty="0" smtClean="0">
                <a:latin typeface="+mn-lt"/>
                <a:cs typeface="+mn-cs"/>
              </a:rPr>
              <a:t> tej”/nap</a:t>
            </a:r>
            <a:endParaRPr kumimoji="0" lang="hu-H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Vérvétel: 0., 30., 90. napon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hu-H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Össz-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LDL-, </a:t>
            </a:r>
            <a:r>
              <a:rPr kumimoji="0" lang="hu-H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HDL-koleszterin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triglicerid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EKG, vérnyomás-mérés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Terheléses vizsgálatok</a:t>
            </a:r>
            <a:endParaRPr kumimoji="0" lang="hu-H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4"/>
          <p:cNvGraphicFramePr>
            <a:graphicFrameLocks/>
          </p:cNvGraphicFramePr>
          <p:nvPr/>
        </p:nvGraphicFramePr>
        <p:xfrm>
          <a:off x="4427984" y="1068016"/>
          <a:ext cx="4464496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46368"/>
            <a:ext cx="3096344" cy="1922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Piacbevezetés előtt álló termékek</a:t>
            </a:r>
            <a:endParaRPr lang="hu-HU" dirty="0"/>
          </a:p>
        </p:txBody>
      </p:sp>
      <p:pic>
        <p:nvPicPr>
          <p:cNvPr id="6" name="Picture 11" descr="toj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1990725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517232"/>
            <a:ext cx="1584176" cy="125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Kép 9" descr="2dl grass kakaos te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1628800"/>
            <a:ext cx="187220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Kép 10" descr="2dl grass te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1628800"/>
            <a:ext cx="187220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Kép 11" descr="fustol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628800"/>
            <a:ext cx="18002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Kép 12" descr="natu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31285" y="4304109"/>
            <a:ext cx="1861195" cy="1861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9" descr="grass_flak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48729" y="3645024"/>
            <a:ext cx="1351463" cy="2874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5" descr="babolnai_tojaspo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7771" y="4437112"/>
            <a:ext cx="1848205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funkcionális élelmiszer fejlesztés takarmányozási háttere</a:t>
            </a:r>
            <a:endParaRPr lang="hu-HU" dirty="0"/>
          </a:p>
        </p:txBody>
      </p:sp>
      <p:pic>
        <p:nvPicPr>
          <p:cNvPr id="4" name="Kép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284984"/>
            <a:ext cx="2880320" cy="2893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798</TotalTime>
  <Words>372</Words>
  <Application>Microsoft Office PowerPoint</Application>
  <PresentationFormat>Diavetítés a képernyőre (4:3 oldalarány)</PresentationFormat>
  <Paragraphs>78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Training presentation</vt:lpstr>
      <vt:lpstr>A Pharmagora Életminőség Klaszter takarmány és élelmiszer fejlesztései</vt:lpstr>
      <vt:lpstr>SAJÁT Funkcionális élelmiszer fejlesztések </vt:lpstr>
      <vt:lpstr>A funkcionális élelmiszerfejlesztéseink fontosabb lépései</vt:lpstr>
      <vt:lpstr>TEJ: a fejlesztés lényege</vt:lpstr>
      <vt:lpstr>A kísérleti sajt vizsgált omega-3  és konjugált linolsav (CLA) tartalma</vt:lpstr>
      <vt:lpstr>6. dia</vt:lpstr>
      <vt:lpstr>7. dia</vt:lpstr>
      <vt:lpstr>Piacbevezetés előtt álló termékek</vt:lpstr>
      <vt:lpstr>A funkcionális élelmiszer fejlesztés takarmányozási háttere</vt:lpstr>
      <vt:lpstr>Speciális takarmányokat előállító üzem építése, CLA előállítás (1.3.1-11/B-2011-0033)</vt:lpstr>
      <vt:lpstr>Omega-3 zsírsavakat tartalmazó zsírkészítmények</vt:lpstr>
      <vt:lpstr>Mela-Dry (szárított melasz)</vt:lpstr>
      <vt:lpstr>A klaszter cégeinek közreműködése funkcionális élelmiszer fejlesztésekben</vt:lpstr>
      <vt:lpstr>Elnyert pályázatok</vt:lpstr>
      <vt:lpstr>KÖSZÖNÖM A MEGTISZTELŐ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Oktatóbemutató címe</dc:title>
  <dc:creator>TTAMAS</dc:creator>
  <cp:lastModifiedBy>Aniko</cp:lastModifiedBy>
  <cp:revision>76</cp:revision>
  <dcterms:created xsi:type="dcterms:W3CDTF">2012-02-05T07:20:47Z</dcterms:created>
  <dcterms:modified xsi:type="dcterms:W3CDTF">2012-09-25T12:14:34Z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TC060888081038</vt:lpwstr>
  </property>
</Properties>
</file>