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17"/>
  </p:notesMasterIdLst>
  <p:sldIdLst>
    <p:sldId id="256" r:id="rId2"/>
    <p:sldId id="290" r:id="rId3"/>
    <p:sldId id="291" r:id="rId4"/>
    <p:sldId id="292" r:id="rId5"/>
    <p:sldId id="293" r:id="rId6"/>
    <p:sldId id="301" r:id="rId7"/>
    <p:sldId id="302" r:id="rId8"/>
    <p:sldId id="273" r:id="rId9"/>
    <p:sldId id="295" r:id="rId10"/>
    <p:sldId id="299" r:id="rId11"/>
    <p:sldId id="296" r:id="rId12"/>
    <p:sldId id="284" r:id="rId13"/>
    <p:sldId id="298" r:id="rId14"/>
    <p:sldId id="300" r:id="rId15"/>
    <p:sldId id="303" r:id="rId16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6E25E649-3F16-4E02-A733-19D2CDBF48F0}" styleName="Közepesen sötét stílus 3 – 1. jelölőszín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Közepesen sötét stílus 2 – 2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0" autoAdjust="0"/>
    <p:restoredTop sz="90300" autoAdjust="0"/>
  </p:normalViewPr>
  <p:slideViewPr>
    <p:cSldViewPr>
      <p:cViewPr>
        <p:scale>
          <a:sx n="60" d="100"/>
          <a:sy n="60" d="100"/>
        </p:scale>
        <p:origin x="-180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munkalap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munkalap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munkalap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autoTitleDeleted val="1"/>
    <c:plotArea>
      <c:layout>
        <c:manualLayout>
          <c:layoutTarget val="inner"/>
          <c:xMode val="edge"/>
          <c:yMode val="edge"/>
          <c:x val="0"/>
          <c:y val="0.1418222247557536"/>
          <c:w val="0.96783625730994161"/>
          <c:h val="0.75417690205971766"/>
        </c:manualLayout>
      </c:layout>
      <c:barChart>
        <c:barDir val="col"/>
        <c:grouping val="clustered"/>
        <c:ser>
          <c:idx val="0"/>
          <c:order val="0"/>
          <c:tx>
            <c:strRef>
              <c:f>Munka1!$B$1</c:f>
              <c:strCache>
                <c:ptCount val="1"/>
                <c:pt idx="0">
                  <c:v>Kereskedelmi sajt*</c:v>
                </c:pt>
              </c:strCache>
            </c:strRef>
          </c:tx>
          <c:spPr>
            <a:solidFill>
              <a:srgbClr val="002060"/>
            </a:solidFill>
          </c:spPr>
          <c:dLbls>
            <c:txPr>
              <a:bodyPr/>
              <a:lstStyle/>
              <a:p>
                <a:pPr>
                  <a:defRPr sz="2400" b="1"/>
                </a:pPr>
                <a:endParaRPr lang="hu-HU"/>
              </a:p>
            </c:txPr>
            <c:showVal val="1"/>
          </c:dLbls>
          <c:cat>
            <c:strRef>
              <c:f>Munka1!$A$2:$A$6</c:f>
              <c:strCache>
                <c:ptCount val="5"/>
                <c:pt idx="0">
                  <c:v>CLA (c9,t11)</c:v>
                </c:pt>
                <c:pt idx="1">
                  <c:v>ALA (C18:3)</c:v>
                </c:pt>
                <c:pt idx="2">
                  <c:v>EPA (C20:5)</c:v>
                </c:pt>
                <c:pt idx="3">
                  <c:v>DPA (C22:5)</c:v>
                </c:pt>
                <c:pt idx="4">
                  <c:v>DHA (C22:6)</c:v>
                </c:pt>
              </c:strCache>
            </c:strRef>
          </c:cat>
          <c:val>
            <c:numRef>
              <c:f>Munka1!$B$2:$B$6</c:f>
              <c:numCache>
                <c:formatCode>General</c:formatCode>
                <c:ptCount val="5"/>
                <c:pt idx="0">
                  <c:v>129</c:v>
                </c:pt>
                <c:pt idx="1">
                  <c:v>117</c:v>
                </c:pt>
                <c:pt idx="2">
                  <c:v>6</c:v>
                </c:pt>
                <c:pt idx="3">
                  <c:v>18</c:v>
                </c:pt>
                <c:pt idx="4">
                  <c:v>0</c:v>
                </c:pt>
              </c:numCache>
            </c:numRef>
          </c:val>
        </c:ser>
        <c:ser>
          <c:idx val="1"/>
          <c:order val="1"/>
          <c:tx>
            <c:strRef>
              <c:f>Munka1!$C$1</c:f>
              <c:strCache>
                <c:ptCount val="1"/>
                <c:pt idx="0">
                  <c:v>GRASS sajt**</c:v>
                </c:pt>
              </c:strCache>
            </c:strRef>
          </c:tx>
          <c:spPr>
            <a:solidFill>
              <a:srgbClr val="FF0000"/>
            </a:solidFill>
          </c:spPr>
          <c:dLbls>
            <c:txPr>
              <a:bodyPr/>
              <a:lstStyle/>
              <a:p>
                <a:pPr>
                  <a:defRPr sz="2400" b="1"/>
                </a:pPr>
                <a:endParaRPr lang="hu-HU"/>
              </a:p>
            </c:txPr>
            <c:showVal val="1"/>
          </c:dLbls>
          <c:cat>
            <c:strRef>
              <c:f>Munka1!$A$2:$A$6</c:f>
              <c:strCache>
                <c:ptCount val="5"/>
                <c:pt idx="0">
                  <c:v>CLA (c9,t11)</c:v>
                </c:pt>
                <c:pt idx="1">
                  <c:v>ALA (C18:3)</c:v>
                </c:pt>
                <c:pt idx="2">
                  <c:v>EPA (C20:5)</c:v>
                </c:pt>
                <c:pt idx="3">
                  <c:v>DPA (C22:5)</c:v>
                </c:pt>
                <c:pt idx="4">
                  <c:v>DHA (C22:6)</c:v>
                </c:pt>
              </c:strCache>
            </c:strRef>
          </c:cat>
          <c:val>
            <c:numRef>
              <c:f>Munka1!$C$2:$C$6</c:f>
              <c:numCache>
                <c:formatCode>General</c:formatCode>
                <c:ptCount val="5"/>
                <c:pt idx="0">
                  <c:v>315</c:v>
                </c:pt>
                <c:pt idx="1">
                  <c:v>207</c:v>
                </c:pt>
                <c:pt idx="2">
                  <c:v>33</c:v>
                </c:pt>
                <c:pt idx="3">
                  <c:v>45</c:v>
                </c:pt>
                <c:pt idx="4">
                  <c:v>15</c:v>
                </c:pt>
              </c:numCache>
            </c:numRef>
          </c:val>
        </c:ser>
        <c:dLbls>
          <c:showVal val="1"/>
        </c:dLbls>
        <c:overlap val="-25"/>
        <c:axId val="103813504"/>
        <c:axId val="103815040"/>
      </c:barChart>
      <c:catAx>
        <c:axId val="103813504"/>
        <c:scaling>
          <c:orientation val="minMax"/>
        </c:scaling>
        <c:axPos val="b"/>
        <c:majorTickMark val="none"/>
        <c:tickLblPos val="nextTo"/>
        <c:crossAx val="103815040"/>
        <c:crosses val="autoZero"/>
        <c:auto val="1"/>
        <c:lblAlgn val="ctr"/>
        <c:lblOffset val="100"/>
      </c:catAx>
      <c:valAx>
        <c:axId val="103815040"/>
        <c:scaling>
          <c:orientation val="minMax"/>
        </c:scaling>
        <c:delete val="1"/>
        <c:axPos val="l"/>
        <c:numFmt formatCode="General" sourceLinked="1"/>
        <c:tickLblPos val="none"/>
        <c:crossAx val="103813504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2400" i="1"/>
          </a:pPr>
          <a:endParaRPr lang="hu-HU"/>
        </a:p>
      </c:txPr>
    </c:legend>
    <c:plotVisOnly val="1"/>
  </c:chart>
  <c:txPr>
    <a:bodyPr/>
    <a:lstStyle/>
    <a:p>
      <a:pPr>
        <a:defRPr sz="1800"/>
      </a:pPr>
      <a:endParaRPr lang="hu-H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title>
      <c:tx>
        <c:rich>
          <a:bodyPr/>
          <a:lstStyle/>
          <a:p>
            <a:pPr>
              <a:defRPr sz="2400"/>
            </a:pPr>
            <a:r>
              <a:rPr lang="hu-HU" sz="2400" dirty="0" smtClean="0"/>
              <a:t>SZÍVFREKVENCIA </a:t>
            </a:r>
            <a:endParaRPr lang="hu-HU" sz="2400" dirty="0"/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Munka1!$B$1</c:f>
              <c:strCache>
                <c:ptCount val="1"/>
                <c:pt idx="0">
                  <c:v>Kontroll</c:v>
                </c:pt>
              </c:strCache>
            </c:strRef>
          </c:tx>
          <c:cat>
            <c:numRef>
              <c:f>Munka1!$A$2:$A$20</c:f>
              <c:numCache>
                <c:formatCode>General</c:formatCode>
                <c:ptCount val="19"/>
                <c:pt idx="0">
                  <c:v>0</c:v>
                </c:pt>
                <c:pt idx="1">
                  <c:v>1</c:v>
                </c:pt>
                <c:pt idx="2">
                  <c:v>3</c:v>
                </c:pt>
                <c:pt idx="3">
                  <c:v>5</c:v>
                </c:pt>
                <c:pt idx="4">
                  <c:v>10</c:v>
                </c:pt>
                <c:pt idx="5">
                  <c:v>15</c:v>
                </c:pt>
                <c:pt idx="6">
                  <c:v>20</c:v>
                </c:pt>
                <c:pt idx="7">
                  <c:v>30</c:v>
                </c:pt>
                <c:pt idx="8">
                  <c:v>40</c:v>
                </c:pt>
                <c:pt idx="9">
                  <c:v>41</c:v>
                </c:pt>
                <c:pt idx="10">
                  <c:v>43</c:v>
                </c:pt>
                <c:pt idx="11">
                  <c:v>45</c:v>
                </c:pt>
                <c:pt idx="12">
                  <c:v>50</c:v>
                </c:pt>
                <c:pt idx="13">
                  <c:v>60</c:v>
                </c:pt>
                <c:pt idx="14">
                  <c:v>80</c:v>
                </c:pt>
                <c:pt idx="15">
                  <c:v>100</c:v>
                </c:pt>
                <c:pt idx="16">
                  <c:v>120</c:v>
                </c:pt>
                <c:pt idx="17">
                  <c:v>140</c:v>
                </c:pt>
                <c:pt idx="18">
                  <c:v>160</c:v>
                </c:pt>
              </c:numCache>
            </c:numRef>
          </c:cat>
          <c:val>
            <c:numRef>
              <c:f>Munka1!$B$2:$B$20</c:f>
              <c:numCache>
                <c:formatCode>General</c:formatCode>
                <c:ptCount val="19"/>
                <c:pt idx="0">
                  <c:v>402</c:v>
                </c:pt>
                <c:pt idx="1">
                  <c:v>408</c:v>
                </c:pt>
                <c:pt idx="2">
                  <c:v>399</c:v>
                </c:pt>
                <c:pt idx="3">
                  <c:v>390</c:v>
                </c:pt>
                <c:pt idx="4">
                  <c:v>372</c:v>
                </c:pt>
                <c:pt idx="5">
                  <c:v>372</c:v>
                </c:pt>
                <c:pt idx="6">
                  <c:v>368</c:v>
                </c:pt>
                <c:pt idx="7">
                  <c:v>356</c:v>
                </c:pt>
                <c:pt idx="8">
                  <c:v>352</c:v>
                </c:pt>
                <c:pt idx="9">
                  <c:v>346</c:v>
                </c:pt>
                <c:pt idx="10">
                  <c:v>355</c:v>
                </c:pt>
                <c:pt idx="11">
                  <c:v>358</c:v>
                </c:pt>
                <c:pt idx="12">
                  <c:v>364</c:v>
                </c:pt>
                <c:pt idx="13">
                  <c:v>354</c:v>
                </c:pt>
                <c:pt idx="14">
                  <c:v>343</c:v>
                </c:pt>
                <c:pt idx="15">
                  <c:v>329</c:v>
                </c:pt>
                <c:pt idx="16">
                  <c:v>324</c:v>
                </c:pt>
                <c:pt idx="17">
                  <c:v>311</c:v>
                </c:pt>
                <c:pt idx="18">
                  <c:v>314</c:v>
                </c:pt>
              </c:numCache>
            </c:numRef>
          </c:val>
        </c:ser>
        <c:ser>
          <c:idx val="1"/>
          <c:order val="1"/>
          <c:tx>
            <c:strRef>
              <c:f>Munka1!$C$1</c:f>
              <c:strCache>
                <c:ptCount val="1"/>
                <c:pt idx="0">
                  <c:v>GRASS TEJ</c:v>
                </c:pt>
              </c:strCache>
            </c:strRef>
          </c:tx>
          <c:cat>
            <c:numRef>
              <c:f>Munka1!$A$2:$A$20</c:f>
              <c:numCache>
                <c:formatCode>General</c:formatCode>
                <c:ptCount val="19"/>
                <c:pt idx="0">
                  <c:v>0</c:v>
                </c:pt>
                <c:pt idx="1">
                  <c:v>1</c:v>
                </c:pt>
                <c:pt idx="2">
                  <c:v>3</c:v>
                </c:pt>
                <c:pt idx="3">
                  <c:v>5</c:v>
                </c:pt>
                <c:pt idx="4">
                  <c:v>10</c:v>
                </c:pt>
                <c:pt idx="5">
                  <c:v>15</c:v>
                </c:pt>
                <c:pt idx="6">
                  <c:v>20</c:v>
                </c:pt>
                <c:pt idx="7">
                  <c:v>30</c:v>
                </c:pt>
                <c:pt idx="8">
                  <c:v>40</c:v>
                </c:pt>
                <c:pt idx="9">
                  <c:v>41</c:v>
                </c:pt>
                <c:pt idx="10">
                  <c:v>43</c:v>
                </c:pt>
                <c:pt idx="11">
                  <c:v>45</c:v>
                </c:pt>
                <c:pt idx="12">
                  <c:v>50</c:v>
                </c:pt>
                <c:pt idx="13">
                  <c:v>60</c:v>
                </c:pt>
                <c:pt idx="14">
                  <c:v>80</c:v>
                </c:pt>
                <c:pt idx="15">
                  <c:v>100</c:v>
                </c:pt>
                <c:pt idx="16">
                  <c:v>120</c:v>
                </c:pt>
                <c:pt idx="17">
                  <c:v>140</c:v>
                </c:pt>
                <c:pt idx="18">
                  <c:v>160</c:v>
                </c:pt>
              </c:numCache>
            </c:numRef>
          </c:cat>
          <c:val>
            <c:numRef>
              <c:f>Munka1!$C$2:$C$20</c:f>
              <c:numCache>
                <c:formatCode>General</c:formatCode>
                <c:ptCount val="19"/>
                <c:pt idx="0">
                  <c:v>416</c:v>
                </c:pt>
                <c:pt idx="1">
                  <c:v>425</c:v>
                </c:pt>
                <c:pt idx="2">
                  <c:v>420</c:v>
                </c:pt>
                <c:pt idx="3">
                  <c:v>414</c:v>
                </c:pt>
                <c:pt idx="4">
                  <c:v>419</c:v>
                </c:pt>
                <c:pt idx="5">
                  <c:v>405</c:v>
                </c:pt>
                <c:pt idx="6">
                  <c:v>399</c:v>
                </c:pt>
                <c:pt idx="7">
                  <c:v>386</c:v>
                </c:pt>
                <c:pt idx="8">
                  <c:v>380</c:v>
                </c:pt>
                <c:pt idx="9">
                  <c:v>376</c:v>
                </c:pt>
                <c:pt idx="10">
                  <c:v>371</c:v>
                </c:pt>
                <c:pt idx="11">
                  <c:v>382</c:v>
                </c:pt>
                <c:pt idx="12">
                  <c:v>388</c:v>
                </c:pt>
                <c:pt idx="13">
                  <c:v>385</c:v>
                </c:pt>
                <c:pt idx="14">
                  <c:v>382</c:v>
                </c:pt>
                <c:pt idx="15">
                  <c:v>367</c:v>
                </c:pt>
                <c:pt idx="16">
                  <c:v>361</c:v>
                </c:pt>
                <c:pt idx="17">
                  <c:v>368</c:v>
                </c:pt>
                <c:pt idx="18">
                  <c:v>354</c:v>
                </c:pt>
              </c:numCache>
            </c:numRef>
          </c:val>
        </c:ser>
        <c:marker val="1"/>
        <c:axId val="102506880"/>
        <c:axId val="102508416"/>
      </c:lineChart>
      <c:catAx>
        <c:axId val="102506880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050"/>
            </a:pPr>
            <a:endParaRPr lang="hu-HU"/>
          </a:p>
        </c:txPr>
        <c:crossAx val="102508416"/>
        <c:crosses val="autoZero"/>
        <c:auto val="1"/>
        <c:lblAlgn val="ctr"/>
        <c:lblOffset val="100"/>
      </c:catAx>
      <c:valAx>
        <c:axId val="102508416"/>
        <c:scaling>
          <c:orientation val="minMax"/>
          <c:max val="450"/>
          <c:min val="300"/>
        </c:scaling>
        <c:axPos val="l"/>
        <c:majorGridlines/>
        <c:numFmt formatCode="General" sourceLinked="1"/>
        <c:majorTickMark val="none"/>
        <c:tickLblPos val="nextTo"/>
        <c:spPr>
          <a:ln w="10000">
            <a:noFill/>
          </a:ln>
        </c:spPr>
        <c:crossAx val="102506880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2400" b="1"/>
          </a:pPr>
          <a:endParaRPr lang="hu-HU"/>
        </a:p>
      </c:txPr>
    </c:legend>
    <c:plotVisOnly val="1"/>
  </c:chart>
  <c:txPr>
    <a:bodyPr/>
    <a:lstStyle/>
    <a:p>
      <a:pPr>
        <a:defRPr sz="1800"/>
      </a:pPr>
      <a:endParaRPr lang="hu-H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title>
      <c:tx>
        <c:rich>
          <a:bodyPr/>
          <a:lstStyle/>
          <a:p>
            <a:pPr>
              <a:defRPr/>
            </a:pPr>
            <a:r>
              <a:rPr lang="hu-HU" dirty="0" err="1" smtClean="0"/>
              <a:t>Össz-koleszterin</a:t>
            </a:r>
            <a:r>
              <a:rPr lang="hu-HU" dirty="0" smtClean="0"/>
              <a:t> (</a:t>
            </a:r>
            <a:r>
              <a:rPr lang="hu-HU" dirty="0" err="1" smtClean="0"/>
              <a:t>mmol</a:t>
            </a:r>
            <a:r>
              <a:rPr lang="hu-HU" dirty="0" smtClean="0"/>
              <a:t>/L)</a:t>
            </a:r>
            <a:endParaRPr lang="en-US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Munka1!$B$1</c:f>
              <c:strCache>
                <c:ptCount val="1"/>
                <c:pt idx="0">
                  <c:v>Sorozat 1</c:v>
                </c:pt>
              </c:strCache>
            </c:strRef>
          </c:tx>
          <c:spPr>
            <a:solidFill>
              <a:srgbClr val="C00000"/>
            </a:solidFill>
          </c:spPr>
          <c:dLbls>
            <c:txPr>
              <a:bodyPr/>
              <a:lstStyle/>
              <a:p>
                <a:pPr>
                  <a:defRPr sz="2400" b="1"/>
                </a:pPr>
                <a:endParaRPr lang="hu-HU"/>
              </a:p>
            </c:txPr>
            <c:showVal val="1"/>
          </c:dLbls>
          <c:cat>
            <c:strRef>
              <c:f>Munka1!$A$2:$A$4</c:f>
              <c:strCache>
                <c:ptCount val="3"/>
                <c:pt idx="0">
                  <c:v>0. nap</c:v>
                </c:pt>
                <c:pt idx="1">
                  <c:v>30. nap</c:v>
                </c:pt>
                <c:pt idx="2">
                  <c:v>90. nap</c:v>
                </c:pt>
              </c:strCache>
            </c:strRef>
          </c:cat>
          <c:val>
            <c:numRef>
              <c:f>Munka1!$B$2:$B$4</c:f>
              <c:numCache>
                <c:formatCode>General</c:formatCode>
                <c:ptCount val="3"/>
                <c:pt idx="0">
                  <c:v>5.63</c:v>
                </c:pt>
                <c:pt idx="1">
                  <c:v>5.4300000000000024</c:v>
                </c:pt>
                <c:pt idx="2">
                  <c:v>4.8199999999999985</c:v>
                </c:pt>
              </c:numCache>
            </c:numRef>
          </c:val>
        </c:ser>
        <c:dLbls>
          <c:showVal val="1"/>
        </c:dLbls>
        <c:overlap val="-25"/>
        <c:axId val="102849920"/>
        <c:axId val="102868480"/>
      </c:barChart>
      <c:catAx>
        <c:axId val="10284992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2400" b="1"/>
            </a:pPr>
            <a:endParaRPr lang="hu-HU"/>
          </a:p>
        </c:txPr>
        <c:crossAx val="102868480"/>
        <c:crosses val="autoZero"/>
        <c:auto val="1"/>
        <c:lblAlgn val="ctr"/>
        <c:lblOffset val="100"/>
      </c:catAx>
      <c:valAx>
        <c:axId val="102868480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10284992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hu-H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149" cy="511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9" tIns="49521" rIns="99039" bIns="49521" numCol="1" anchor="t" anchorCtr="0" compatLnSpc="1">
            <a:prstTxWarp prst="textNoShape">
              <a:avLst/>
            </a:prstTxWarp>
          </a:bodyPr>
          <a:lstStyle>
            <a:lvl1pPr defTabSz="990371" eaLnBrk="1" hangingPunct="1">
              <a:defRPr sz="1300"/>
            </a:lvl1pPr>
          </a:lstStyle>
          <a:p>
            <a:endParaRPr lang="hu-HU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542" y="0"/>
            <a:ext cx="3076149" cy="511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9" tIns="49521" rIns="99039" bIns="49521" numCol="1" anchor="t" anchorCtr="0" compatLnSpc="1">
            <a:prstTxWarp prst="textNoShape">
              <a:avLst/>
            </a:prstTxWarp>
          </a:bodyPr>
          <a:lstStyle>
            <a:lvl1pPr algn="r" defTabSz="990371" eaLnBrk="1" hangingPunct="1">
              <a:defRPr sz="1300"/>
            </a:lvl1pPr>
          </a:lstStyle>
          <a:p>
            <a:endParaRPr lang="hu-HU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0253" y="4861792"/>
            <a:ext cx="5678796" cy="4604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9" tIns="49521" rIns="99039" bIns="4952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33"/>
            <a:ext cx="3076149" cy="511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9" tIns="49521" rIns="99039" bIns="49521" numCol="1" anchor="b" anchorCtr="0" compatLnSpc="1">
            <a:prstTxWarp prst="textNoShape">
              <a:avLst/>
            </a:prstTxWarp>
          </a:bodyPr>
          <a:lstStyle>
            <a:lvl1pPr defTabSz="990371" eaLnBrk="1" hangingPunct="1">
              <a:defRPr sz="1300"/>
            </a:lvl1pPr>
          </a:lstStyle>
          <a:p>
            <a:endParaRPr lang="hu-HU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542" y="9721833"/>
            <a:ext cx="3076149" cy="511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9" tIns="49521" rIns="99039" bIns="49521" numCol="1" anchor="b" anchorCtr="0" compatLnSpc="1">
            <a:prstTxWarp prst="textNoShape">
              <a:avLst/>
            </a:prstTxWarp>
          </a:bodyPr>
          <a:lstStyle>
            <a:lvl1pPr algn="r" defTabSz="990371" eaLnBrk="1" hangingPunct="1">
              <a:defRPr sz="1300"/>
            </a:lvl1pPr>
          </a:lstStyle>
          <a:p>
            <a:fld id="{C897DBF6-7178-4C7C-A538-35E363C44EB3}" type="slidenum">
              <a:rPr lang="hu-HU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D06BC4-7CA7-4EF0-AC27-236487240E31}" type="slidenum">
              <a:rPr lang="hu-HU"/>
              <a:pPr/>
              <a:t>1</a:t>
            </a:fld>
            <a:endParaRPr lang="hu-HU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hu-HU"/>
              <a:t>Megjegyzés hozzáadásához kattintson ide.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Line 2"/>
          <p:cNvSpPr>
            <a:spLocks noChangeShapeType="1"/>
          </p:cNvSpPr>
          <p:nvPr/>
        </p:nvSpPr>
        <p:spPr bwMode="auto">
          <a:xfrm>
            <a:off x="7315200" y="1066800"/>
            <a:ext cx="0" cy="1752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457200"/>
            <a:ext cx="6389688" cy="21336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6567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CCDAF63-13A2-4705-94B3-2E78E8E54F94}" type="slidenum">
              <a:rPr lang="hu-HU"/>
              <a:pPr/>
              <a:t>‹#›</a:t>
            </a:fld>
            <a:endParaRPr lang="hu-HU"/>
          </a:p>
        </p:txBody>
      </p:sp>
      <p:sp>
        <p:nvSpPr>
          <p:cNvPr id="66568" name="Line 8"/>
          <p:cNvSpPr>
            <a:spLocks noChangeShapeType="1"/>
          </p:cNvSpPr>
          <p:nvPr/>
        </p:nvSpPr>
        <p:spPr bwMode="auto">
          <a:xfrm>
            <a:off x="838200" y="2819400"/>
            <a:ext cx="6477000" cy="0"/>
          </a:xfrm>
          <a:prstGeom prst="line">
            <a:avLst/>
          </a:prstGeom>
          <a:noFill/>
          <a:ln w="635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grpSp>
        <p:nvGrpSpPr>
          <p:cNvPr id="66569" name="Group 9" descr="decorative graphic made up of dots"/>
          <p:cNvGrpSpPr>
            <a:grpSpLocks/>
          </p:cNvGrpSpPr>
          <p:nvPr/>
        </p:nvGrpSpPr>
        <p:grpSpPr bwMode="auto">
          <a:xfrm>
            <a:off x="7467600" y="1219200"/>
            <a:ext cx="792163" cy="1295400"/>
            <a:chOff x="5136" y="960"/>
            <a:chExt cx="528" cy="864"/>
          </a:xfrm>
        </p:grpSpPr>
        <p:sp>
          <p:nvSpPr>
            <p:cNvPr id="66570" name="Oval 10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6571" name="Oval 11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6572" name="Oval 12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6573" name="Oval 13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6574" name="Oval 14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6575" name="Oval 15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6576" name="Oval 16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6577" name="Oval 17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6578" name="Oval 18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6579" name="Oval 19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6580" name="Oval 20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6581" name="Oval 21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6582" name="Oval 22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6583" name="Oval 23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6584" name="Oval 24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6585" name="Oval 25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6586" name="Oval 26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6587" name="Oval 27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6588" name="Oval 28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6589" name="Oval 29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6590" name="Oval 30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6591" name="Oval 31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6592" name="Oval 32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6593" name="Oval 33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6594" name="Oval 34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6595" name="Oval 35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6596" name="Oval 36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6597" name="Oval 37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6598" name="Oval 38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6599" name="Oval 39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6600" name="Oval 40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</p:grpSp>
      <p:grpSp>
        <p:nvGrpSpPr>
          <p:cNvPr id="66601" name="Group 41" descr="decorative graphic made up of dots"/>
          <p:cNvGrpSpPr>
            <a:grpSpLocks/>
          </p:cNvGrpSpPr>
          <p:nvPr/>
        </p:nvGrpSpPr>
        <p:grpSpPr bwMode="auto">
          <a:xfrm>
            <a:off x="7467600" y="1219200"/>
            <a:ext cx="792163" cy="1295400"/>
            <a:chOff x="5136" y="960"/>
            <a:chExt cx="528" cy="864"/>
          </a:xfrm>
        </p:grpSpPr>
        <p:sp>
          <p:nvSpPr>
            <p:cNvPr id="66602" name="Oval 42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6603" name="Oval 43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6604" name="Oval 44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6605" name="Oval 45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6606" name="Oval 46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6607" name="Oval 47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6608" name="Oval 48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6609" name="Oval 49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6610" name="Oval 50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6611" name="Oval 51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6612" name="Oval 52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6613" name="Oval 53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6614" name="Oval 54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6615" name="Oval 55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6616" name="Oval 56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6617" name="Oval 57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6618" name="Oval 58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6619" name="Oval 59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6620" name="Oval 60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6621" name="Oval 61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6622" name="Oval 62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6623" name="Oval 63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6624" name="Oval 64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6625" name="Oval 65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6626" name="Oval 66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6627" name="Oval 67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6628" name="Oval 68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6629" name="Oval 69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6630" name="Oval 70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6631" name="Oval 71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6632" name="Oval 72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89E763-B31F-4E1C-ABEB-E6A5F7BE7619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BFD763-3D66-4C67-B3FA-B733B814F037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Cím, szöveg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15115D6A-1BB7-467C-98C6-D4E10312442B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964859-229F-4070-8978-89A160AFE9F1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02D61F-C4BC-488D-A7EB-270844CCFC1B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546FAE-1BE6-44DE-BF92-D1E3F35A4C49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90B233-9DEC-4FEE-B343-CE64E8471589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01EE97-0787-44FF-9CBE-342B88A80F36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886686-7E78-450A-88C7-EA3F04813DEB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9D10BF-9D0F-4E1F-8EFB-4D404745B235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B5EB40-C629-4B7D-8F1A-49307E2B76D9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Line 2"/>
          <p:cNvSpPr>
            <a:spLocks noChangeShapeType="1"/>
          </p:cNvSpPr>
          <p:nvPr/>
        </p:nvSpPr>
        <p:spPr bwMode="auto">
          <a:xfrm>
            <a:off x="8001000" y="0"/>
            <a:ext cx="0" cy="1524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endParaRPr lang="hu-HU"/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hu-HU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4D820D07-4877-4EA1-B60E-9F5A37FB4AAE}" type="slidenum">
              <a:rPr lang="hu-HU"/>
              <a:pPr/>
              <a:t>‹#›</a:t>
            </a:fld>
            <a:endParaRPr lang="hu-HU"/>
          </a:p>
        </p:txBody>
      </p:sp>
      <p:grpSp>
        <p:nvGrpSpPr>
          <p:cNvPr id="65544" name="Group 8" descr="decorative graphic made up of dots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65545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5546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5547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5548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5549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5550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5551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5552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5553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5554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5555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5556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5557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5558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5559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5560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5561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5562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5563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5564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5565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5566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5567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5568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5569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5570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5571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5572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5573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5574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65575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u-HU"/>
            </a:p>
          </p:txBody>
        </p:sp>
      </p:grpSp>
      <p:sp>
        <p:nvSpPr>
          <p:cNvPr id="65576" name="Line 40"/>
          <p:cNvSpPr>
            <a:spLocks noChangeShapeType="1"/>
          </p:cNvSpPr>
          <p:nvPr/>
        </p:nvSpPr>
        <p:spPr bwMode="auto">
          <a:xfrm>
            <a:off x="457200" y="1524000"/>
            <a:ext cx="75438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3.jpeg"/><Relationship Id="rId4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jpeg"/><Relationship Id="rId5" Type="http://schemas.openxmlformats.org/officeDocument/2006/relationships/image" Target="../media/image28.jpe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3.png"/><Relationship Id="rId7" Type="http://schemas.openxmlformats.org/officeDocument/2006/relationships/image" Target="../media/image17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Relationship Id="rId9" Type="http://schemas.openxmlformats.org/officeDocument/2006/relationships/image" Target="../media/image18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536" y="457200"/>
            <a:ext cx="6696744" cy="2133600"/>
          </a:xfrm>
        </p:spPr>
        <p:txBody>
          <a:bodyPr/>
          <a:lstStyle/>
          <a:p>
            <a:r>
              <a:rPr lang="hu-HU" dirty="0" smtClean="0"/>
              <a:t>A </a:t>
            </a:r>
            <a:r>
              <a:rPr lang="hu-HU" dirty="0" err="1" smtClean="0"/>
              <a:t>Pharmagora</a:t>
            </a:r>
            <a:r>
              <a:rPr lang="hu-HU" dirty="0" smtClean="0"/>
              <a:t> Életminőség Klaszter takarmány és élelmiszer fejlesztései</a:t>
            </a:r>
            <a:endParaRPr lang="hu-HU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49312" y="3049588"/>
            <a:ext cx="7611119" cy="2362200"/>
          </a:xfrm>
        </p:spPr>
        <p:txBody>
          <a:bodyPr/>
          <a:lstStyle/>
          <a:p>
            <a:r>
              <a:rPr lang="hu-HU" b="1" dirty="0" smtClean="0"/>
              <a:t>Dr. Tóth Tamás</a:t>
            </a:r>
            <a:r>
              <a:rPr lang="hu-HU" dirty="0" smtClean="0"/>
              <a:t> </a:t>
            </a:r>
            <a:endParaRPr lang="hu-HU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7504" y="44624"/>
            <a:ext cx="7992888" cy="1295400"/>
          </a:xfrm>
        </p:spPr>
        <p:txBody>
          <a:bodyPr/>
          <a:lstStyle/>
          <a:p>
            <a:r>
              <a:rPr lang="hu-HU" sz="2800" dirty="0" smtClean="0"/>
              <a:t>Speciális takarmányokat előállító üzem építése, CLA előállítás (1.3.1-11/B-2011-0033)</a:t>
            </a:r>
            <a:endParaRPr lang="hu-HU" sz="2800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5229200"/>
            <a:ext cx="1535867" cy="1213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9026" name="Picture 2"/>
          <p:cNvPicPr>
            <a:picLocks noChangeAspect="1" noChangeArrowheads="1"/>
          </p:cNvPicPr>
          <p:nvPr/>
        </p:nvPicPr>
        <p:blipFill>
          <a:blip r:embed="rId3" cstate="print"/>
          <a:srcRect t="21909" b="28298"/>
          <a:stretch>
            <a:fillRect/>
          </a:stretch>
        </p:blipFill>
        <p:spPr bwMode="auto">
          <a:xfrm>
            <a:off x="1115616" y="1916832"/>
            <a:ext cx="6416809" cy="25202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1520" y="283496"/>
            <a:ext cx="8686800" cy="841248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Omega-3 zsírsavakat tartalmazó zsírkészítmények</a:t>
            </a:r>
            <a:endParaRPr lang="hu-HU" dirty="0"/>
          </a:p>
        </p:txBody>
      </p:sp>
      <p:sp>
        <p:nvSpPr>
          <p:cNvPr id="3" name="Szövegdoboz 2"/>
          <p:cNvSpPr txBox="1"/>
          <p:nvPr/>
        </p:nvSpPr>
        <p:spPr>
          <a:xfrm>
            <a:off x="72008" y="1700808"/>
            <a:ext cx="3635896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4000" b="1" dirty="0" smtClean="0"/>
              <a:t>TERMÉK 1</a:t>
            </a:r>
          </a:p>
          <a:p>
            <a:pPr algn="ctr"/>
            <a:endParaRPr lang="hu-HU" sz="2000" b="1" dirty="0" smtClean="0"/>
          </a:p>
          <a:p>
            <a:pPr algn="ctr"/>
            <a:r>
              <a:rPr lang="hu-HU" sz="4000" b="1" dirty="0" smtClean="0"/>
              <a:t>TERMÉK 2</a:t>
            </a:r>
          </a:p>
          <a:p>
            <a:pPr algn="ctr"/>
            <a:endParaRPr lang="hu-HU" sz="2800" b="1" dirty="0" smtClean="0"/>
          </a:p>
          <a:p>
            <a:pPr algn="ctr"/>
            <a:r>
              <a:rPr lang="hu-HU" sz="4000" b="1" dirty="0" smtClean="0"/>
              <a:t>TERMÉK 3</a:t>
            </a:r>
            <a:endParaRPr lang="hu-HU" sz="2400" b="1" dirty="0"/>
          </a:p>
        </p:txBody>
      </p:sp>
      <p:pic>
        <p:nvPicPr>
          <p:cNvPr id="4" name="Kép 3" descr="ha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28184" y="1484784"/>
            <a:ext cx="1800200" cy="119795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Kép 4" descr="lenmagdar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28184" y="3140968"/>
            <a:ext cx="1728192" cy="123169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Szövegdoboz 5"/>
          <p:cNvSpPr txBox="1"/>
          <p:nvPr/>
        </p:nvSpPr>
        <p:spPr>
          <a:xfrm>
            <a:off x="5397232" y="2564904"/>
            <a:ext cx="37112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i="1" dirty="0" smtClean="0"/>
              <a:t>Speciális zsírsav összetételű halolaj</a:t>
            </a:r>
            <a:endParaRPr lang="hu-HU" sz="1600" b="1" i="1" dirty="0"/>
          </a:p>
        </p:txBody>
      </p:sp>
      <p:sp>
        <p:nvSpPr>
          <p:cNvPr id="7" name="Szövegdoboz 6"/>
          <p:cNvSpPr txBox="1"/>
          <p:nvPr/>
        </p:nvSpPr>
        <p:spPr>
          <a:xfrm>
            <a:off x="6228184" y="4242574"/>
            <a:ext cx="27302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i="1" dirty="0" smtClean="0"/>
              <a:t>Feltárt lenmagdara/lenolaj</a:t>
            </a:r>
          </a:p>
        </p:txBody>
      </p:sp>
      <p:pic>
        <p:nvPicPr>
          <p:cNvPr id="8" name="Kép 7" descr="találékonyság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496" y="5445224"/>
            <a:ext cx="1374260" cy="13681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Szövegdoboz 8"/>
          <p:cNvSpPr txBox="1"/>
          <p:nvPr/>
        </p:nvSpPr>
        <p:spPr>
          <a:xfrm>
            <a:off x="1541650" y="5877272"/>
            <a:ext cx="504657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i="1" dirty="0" smtClean="0"/>
              <a:t>+Antioxidánsok (pl. E-vitamin)</a:t>
            </a:r>
          </a:p>
          <a:p>
            <a:r>
              <a:rPr lang="hu-HU" sz="2000" b="1" i="1" dirty="0" smtClean="0"/>
              <a:t>+Saját fejlesztésű burkolási technológia</a:t>
            </a:r>
          </a:p>
          <a:p>
            <a:pPr algn="ctr"/>
            <a:r>
              <a:rPr lang="hu-HU" sz="1600" i="1" dirty="0" smtClean="0"/>
              <a:t>(kérődzőknek szánt termékek esetében)</a:t>
            </a:r>
            <a:endParaRPr lang="hu-HU" sz="1600" i="1" dirty="0"/>
          </a:p>
        </p:txBody>
      </p:sp>
      <p:sp>
        <p:nvSpPr>
          <p:cNvPr id="10" name="Jobbra nyíl 9"/>
          <p:cNvSpPr/>
          <p:nvPr/>
        </p:nvSpPr>
        <p:spPr>
          <a:xfrm>
            <a:off x="3419872" y="1844824"/>
            <a:ext cx="266429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600"/>
          </a:p>
        </p:txBody>
      </p:sp>
      <p:sp>
        <p:nvSpPr>
          <p:cNvPr id="12" name="Jobbra nyíl 11"/>
          <p:cNvSpPr/>
          <p:nvPr/>
        </p:nvSpPr>
        <p:spPr>
          <a:xfrm rot="20806016">
            <a:off x="3489259" y="2505864"/>
            <a:ext cx="2663464" cy="2900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600"/>
          </a:p>
        </p:txBody>
      </p:sp>
      <p:sp>
        <p:nvSpPr>
          <p:cNvPr id="14" name="Jobbra nyíl 13"/>
          <p:cNvSpPr/>
          <p:nvPr/>
        </p:nvSpPr>
        <p:spPr>
          <a:xfrm rot="771626">
            <a:off x="3493843" y="3289728"/>
            <a:ext cx="2663464" cy="2900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600"/>
          </a:p>
        </p:txBody>
      </p:sp>
      <p:sp>
        <p:nvSpPr>
          <p:cNvPr id="16" name="Jobbra nyíl 15"/>
          <p:cNvSpPr/>
          <p:nvPr/>
        </p:nvSpPr>
        <p:spPr>
          <a:xfrm>
            <a:off x="3491880" y="3861048"/>
            <a:ext cx="266429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600"/>
          </a:p>
        </p:txBody>
      </p:sp>
      <p:sp>
        <p:nvSpPr>
          <p:cNvPr id="17" name="Jobbra nyíl 16"/>
          <p:cNvSpPr/>
          <p:nvPr/>
        </p:nvSpPr>
        <p:spPr>
          <a:xfrm rot="1273109">
            <a:off x="3386496" y="4539037"/>
            <a:ext cx="2663464" cy="2900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600"/>
          </a:p>
        </p:txBody>
      </p:sp>
      <p:pic>
        <p:nvPicPr>
          <p:cNvPr id="120834" name="Picture 2" descr="http://img.21food.com/20110609/product/130675269338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16216" y="4797152"/>
            <a:ext cx="1331640" cy="9987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8" name="Szövegdoboz 17"/>
          <p:cNvSpPr txBox="1"/>
          <p:nvPr/>
        </p:nvSpPr>
        <p:spPr>
          <a:xfrm>
            <a:off x="6294709" y="5826750"/>
            <a:ext cx="22172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i="1" dirty="0" smtClean="0"/>
              <a:t>Szárított tengeri alga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Mela-Dry</a:t>
            </a:r>
            <a:r>
              <a:rPr lang="hu-HU" dirty="0" smtClean="0"/>
              <a:t> (szárított melasz)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395536" y="1421086"/>
            <a:ext cx="4040188" cy="639762"/>
          </a:xfrm>
        </p:spPr>
        <p:txBody>
          <a:bodyPr/>
          <a:lstStyle/>
          <a:p>
            <a:pPr algn="ctr"/>
            <a:r>
              <a:rPr lang="hu-HU" dirty="0" smtClean="0">
                <a:solidFill>
                  <a:srgbClr val="FF0000"/>
                </a:solidFill>
              </a:rPr>
              <a:t>Folyékony melasz</a:t>
            </a:r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583361" y="1421086"/>
            <a:ext cx="4041775" cy="639762"/>
          </a:xfrm>
        </p:spPr>
        <p:txBody>
          <a:bodyPr/>
          <a:lstStyle/>
          <a:p>
            <a:pPr algn="ctr"/>
            <a:r>
              <a:rPr lang="hu-HU" dirty="0" smtClean="0">
                <a:solidFill>
                  <a:srgbClr val="FF0000"/>
                </a:solidFill>
              </a:rPr>
              <a:t>Szárított melasz</a:t>
            </a:r>
            <a:endParaRPr lang="hu-HU" dirty="0">
              <a:solidFill>
                <a:srgbClr val="FF0000"/>
              </a:solidFill>
            </a:endParaRPr>
          </a:p>
        </p:txBody>
      </p:sp>
      <p:pic>
        <p:nvPicPr>
          <p:cNvPr id="7" name="Picture 9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 r="2611"/>
          <a:stretch>
            <a:fillRect/>
          </a:stretch>
        </p:blipFill>
        <p:spPr bwMode="auto">
          <a:xfrm>
            <a:off x="405880" y="2060848"/>
            <a:ext cx="3576521" cy="36724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Picture 8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/>
          <a:srcRect b="2481"/>
          <a:stretch>
            <a:fillRect/>
          </a:stretch>
        </p:blipFill>
        <p:spPr bwMode="auto">
          <a:xfrm>
            <a:off x="4668981" y="2132856"/>
            <a:ext cx="3513763" cy="3600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Rectangle 4"/>
          <p:cNvSpPr txBox="1">
            <a:spLocks noChangeArrowheads="1"/>
          </p:cNvSpPr>
          <p:nvPr/>
        </p:nvSpPr>
        <p:spPr bwMode="auto">
          <a:xfrm>
            <a:off x="1403648" y="4725144"/>
            <a:ext cx="7086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„A cukorgyártás melléktermékeként létrejövő melasz többirányú hasznosítása a gyógyhatású funkcionális élelmiszerek előállításában”</a:t>
            </a:r>
          </a:p>
        </p:txBody>
      </p:sp>
      <p:sp>
        <p:nvSpPr>
          <p:cNvPr id="11" name="Szövegdoboz 10"/>
          <p:cNvSpPr txBox="1"/>
          <p:nvPr/>
        </p:nvSpPr>
        <p:spPr>
          <a:xfrm>
            <a:off x="3049216" y="6309320"/>
            <a:ext cx="39853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b="1" dirty="0" smtClean="0"/>
              <a:t>GOP-1.3.1-09/B-2010-0012</a:t>
            </a:r>
            <a:endParaRPr lang="hu-HU" sz="2400" b="1" dirty="0"/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9080" y="5816065"/>
            <a:ext cx="1080120" cy="853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A klaszter cégeinek közreműködése funkcionális élelmiszer fejlesztésekben</a:t>
            </a:r>
          </a:p>
        </p:txBody>
      </p:sp>
      <p:pic>
        <p:nvPicPr>
          <p:cNvPr id="130052" name="Picture 4" descr="http://project.liquidpub.org/FP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3356992"/>
            <a:ext cx="2392281" cy="19442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3429000"/>
            <a:ext cx="2096435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Elnyert pályázatok</a:t>
            </a:r>
            <a:endParaRPr lang="hu-HU" dirty="0"/>
          </a:p>
        </p:txBody>
      </p:sp>
      <p:pic>
        <p:nvPicPr>
          <p:cNvPr id="4" name="Picture 2" descr="http://www.darno-hus.hu/kepek/termekek/22/csipos_hazi_k_0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960948"/>
            <a:ext cx="3312368" cy="24842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églalap 4"/>
          <p:cNvSpPr/>
          <p:nvPr/>
        </p:nvSpPr>
        <p:spPr>
          <a:xfrm>
            <a:off x="35496" y="178559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u-HU" b="1" dirty="0" smtClean="0"/>
              <a:t>„</a:t>
            </a:r>
            <a:r>
              <a:rPr lang="hu-HU" b="1" cap="all" dirty="0" smtClean="0"/>
              <a:t>Tradicionális alapú, egészségvédő hatású, prémium minőségű hús-készítmény család fejlesztése”</a:t>
            </a:r>
            <a:endParaRPr lang="hu-HU" b="1" cap="all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5661248"/>
            <a:ext cx="1080120" cy="853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6016" y="3293472"/>
            <a:ext cx="1872208" cy="13596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Téglalap 7"/>
          <p:cNvSpPr/>
          <p:nvPr/>
        </p:nvSpPr>
        <p:spPr>
          <a:xfrm>
            <a:off x="4608512" y="1628800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u-HU" b="1" dirty="0" smtClean="0"/>
              <a:t>FP7-es pályázat</a:t>
            </a:r>
            <a:r>
              <a:rPr lang="hu-HU" dirty="0" smtClean="0"/>
              <a:t> </a:t>
            </a:r>
            <a:br>
              <a:rPr lang="hu-HU" dirty="0" smtClean="0"/>
            </a:br>
            <a:r>
              <a:rPr lang="hu-HU" b="1" dirty="0" smtClean="0"/>
              <a:t>(„</a:t>
            </a:r>
            <a:r>
              <a:rPr lang="en-US" b="1" dirty="0" smtClean="0"/>
              <a:t>PIVOTAL ASSESSMENT OF THE EFFECTS OF BIOACTIVES ON HEALTH AND WELLBEING. FROM HUMAN GENOMA TO FOOD INDUSTRY</a:t>
            </a:r>
            <a:r>
              <a:rPr lang="hu-HU" b="1" dirty="0" smtClean="0"/>
              <a:t>”)</a:t>
            </a:r>
            <a:endParaRPr lang="hu-HU" dirty="0"/>
          </a:p>
        </p:txBody>
      </p:sp>
      <p:pic>
        <p:nvPicPr>
          <p:cNvPr id="131074" name="Picture 2" descr="http://t0.gstatic.com/images?q=tbn:ANd9GcTQzuGBNbYQkKy9288fF03xuoWehCGmvbHdURCx1XZs6Lj7W_Ro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48264" y="3239244"/>
            <a:ext cx="1905000" cy="14859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1076" name="Picture 4" descr="http://t0.gstatic.com/images?q=tbn:ANd9GcSC3g9obpWK4ElQ55S3Fb-fuHNWdsFelYiqpBlB1hvuTUzGvG9O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625397" y="4797152"/>
            <a:ext cx="2114955" cy="15841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99592" y="4950494"/>
            <a:ext cx="7452320" cy="566738"/>
          </a:xfrm>
        </p:spPr>
        <p:txBody>
          <a:bodyPr/>
          <a:lstStyle/>
          <a:p>
            <a:pPr algn="ctr"/>
            <a:r>
              <a:rPr lang="hu-HU" sz="2400" dirty="0" smtClean="0"/>
              <a:t>KÖSZÖNÖM A MEGTISZTELŐ FIGYELMET!</a:t>
            </a:r>
            <a:endParaRPr lang="hu-HU" sz="2400" dirty="0"/>
          </a:p>
        </p:txBody>
      </p:sp>
      <p:pic>
        <p:nvPicPr>
          <p:cNvPr id="9" name="Kép 8" descr="GRASS TEJ elismeré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2612" y="476672"/>
            <a:ext cx="3015292" cy="43924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Kép 9" descr="oklevel_201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48064" y="504056"/>
            <a:ext cx="3096344" cy="43755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07904" y="5805264"/>
            <a:ext cx="1080120" cy="853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233" y="338733"/>
            <a:ext cx="7954143" cy="1362075"/>
          </a:xfrm>
        </p:spPr>
        <p:txBody>
          <a:bodyPr/>
          <a:lstStyle/>
          <a:p>
            <a:pPr algn="ctr"/>
            <a:r>
              <a:rPr lang="hu-HU" sz="2800" dirty="0" smtClean="0"/>
              <a:t>SAJÁT Funkcionális élelmiszer fejlesztések </a:t>
            </a:r>
            <a:endParaRPr lang="hu-HU" sz="2400" i="1" dirty="0"/>
          </a:p>
        </p:txBody>
      </p:sp>
      <p:pic>
        <p:nvPicPr>
          <p:cNvPr id="6" name="Picture 13" descr="toja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1964690"/>
            <a:ext cx="3062895" cy="204037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14" descr="marhahu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2056612"/>
            <a:ext cx="2524396" cy="17324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Szövegdoboz 9"/>
          <p:cNvSpPr txBox="1"/>
          <p:nvPr/>
        </p:nvSpPr>
        <p:spPr>
          <a:xfrm>
            <a:off x="5940152" y="4077072"/>
            <a:ext cx="32403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 smtClean="0"/>
              <a:t>Szív- és érrendszeri betegségek</a:t>
            </a:r>
          </a:p>
          <a:p>
            <a:pPr algn="ctr"/>
            <a:r>
              <a:rPr lang="hu-HU" b="1" dirty="0" smtClean="0"/>
              <a:t>Diabétesz</a:t>
            </a:r>
          </a:p>
          <a:p>
            <a:pPr algn="ctr"/>
            <a:r>
              <a:rPr lang="hu-HU" b="1" dirty="0" smtClean="0"/>
              <a:t>Koraszülés</a:t>
            </a:r>
          </a:p>
          <a:p>
            <a:pPr algn="ctr"/>
            <a:r>
              <a:rPr lang="hu-HU" b="1" i="1" dirty="0" smtClean="0"/>
              <a:t>Tojás és követő termékek</a:t>
            </a:r>
            <a:endParaRPr lang="hu-HU" b="1" i="1" dirty="0"/>
          </a:p>
        </p:txBody>
      </p:sp>
      <p:sp>
        <p:nvSpPr>
          <p:cNvPr id="11" name="Szövegdoboz 10"/>
          <p:cNvSpPr txBox="1"/>
          <p:nvPr/>
        </p:nvSpPr>
        <p:spPr>
          <a:xfrm>
            <a:off x="323528" y="4067780"/>
            <a:ext cx="52501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/>
              <a:t>Omega-3 és konjugált </a:t>
            </a:r>
            <a:r>
              <a:rPr lang="hu-HU" b="1" dirty="0" err="1" smtClean="0"/>
              <a:t>linolsav</a:t>
            </a:r>
            <a:r>
              <a:rPr lang="hu-HU" b="1" dirty="0" smtClean="0"/>
              <a:t> (CLA) növelése</a:t>
            </a:r>
          </a:p>
          <a:p>
            <a:pPr algn="ctr"/>
            <a:r>
              <a:rPr lang="hu-HU" b="1" i="1" dirty="0" smtClean="0"/>
              <a:t>Hús , tej- és tejtermékek </a:t>
            </a:r>
            <a:endParaRPr lang="hu-HU" b="1" i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31840" y="2037041"/>
            <a:ext cx="2376264" cy="17257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9810" name="Picture 2" descr="C:\Users\Attila\AppData\Local\Temp\Rar$DI00.615\USZT_logo_cmyk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6263640"/>
            <a:ext cx="1914144" cy="594360"/>
          </a:xfrm>
          <a:prstGeom prst="rect">
            <a:avLst/>
          </a:prstGeom>
          <a:noFill/>
        </p:spPr>
      </p:pic>
      <p:pic>
        <p:nvPicPr>
          <p:cNvPr id="119813" name="Picture 5" descr="C:\Users\Attila\AppData\Local\Temp\Rar$DI08.368\Infoblokk2_ESZA_egyes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982968" y="5958840"/>
            <a:ext cx="2161032" cy="8991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5496" y="490885"/>
            <a:ext cx="7740352" cy="777875"/>
          </a:xfrm>
        </p:spPr>
        <p:txBody>
          <a:bodyPr/>
          <a:lstStyle/>
          <a:p>
            <a:pPr algn="ctr"/>
            <a:r>
              <a:rPr lang="hu-HU" sz="3200" b="1" dirty="0" smtClean="0"/>
              <a:t>A funkcionális élelmiszerfejlesztéseink fontosabb lépései</a:t>
            </a:r>
            <a:endParaRPr lang="hu-HU" sz="3200" b="1" dirty="0"/>
          </a:p>
        </p:txBody>
      </p:sp>
      <p:sp>
        <p:nvSpPr>
          <p:cNvPr id="4" name="Text Box 19"/>
          <p:cNvSpPr txBox="1">
            <a:spLocks noChangeArrowheads="1"/>
          </p:cNvSpPr>
          <p:nvPr/>
        </p:nvSpPr>
        <p:spPr bwMode="auto">
          <a:xfrm>
            <a:off x="2267744" y="3124795"/>
            <a:ext cx="4679950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dirty="0" smtClean="0"/>
              <a:t>Élelmiszer alapanyag előállítás</a:t>
            </a:r>
            <a:endParaRPr lang="hu-HU" dirty="0"/>
          </a:p>
        </p:txBody>
      </p:sp>
      <p:sp>
        <p:nvSpPr>
          <p:cNvPr id="5" name="Text Box 20"/>
          <p:cNvSpPr txBox="1">
            <a:spLocks noChangeArrowheads="1"/>
          </p:cNvSpPr>
          <p:nvPr/>
        </p:nvSpPr>
        <p:spPr bwMode="auto">
          <a:xfrm>
            <a:off x="2267744" y="3845520"/>
            <a:ext cx="4608512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dirty="0" smtClean="0"/>
              <a:t>Tovább feldolgozott élelmiszerek előállítása</a:t>
            </a:r>
            <a:endParaRPr lang="hu-HU" dirty="0"/>
          </a:p>
        </p:txBody>
      </p:sp>
      <p:sp>
        <p:nvSpPr>
          <p:cNvPr id="6" name="Line 24"/>
          <p:cNvSpPr>
            <a:spLocks noChangeShapeType="1"/>
          </p:cNvSpPr>
          <p:nvPr/>
        </p:nvSpPr>
        <p:spPr bwMode="auto">
          <a:xfrm>
            <a:off x="4499769" y="2116732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7" name="Text Box 25"/>
          <p:cNvSpPr txBox="1">
            <a:spLocks noChangeArrowheads="1"/>
          </p:cNvSpPr>
          <p:nvPr/>
        </p:nvSpPr>
        <p:spPr bwMode="auto">
          <a:xfrm>
            <a:off x="2267744" y="4564657"/>
            <a:ext cx="4608512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dirty="0" smtClean="0"/>
              <a:t>Kémiai-, érzékszervi vizsgálatok </a:t>
            </a:r>
            <a:endParaRPr lang="hu-HU" dirty="0"/>
          </a:p>
        </p:txBody>
      </p:sp>
      <p:sp>
        <p:nvSpPr>
          <p:cNvPr id="8" name="Text Box 26"/>
          <p:cNvSpPr txBox="1">
            <a:spLocks noChangeArrowheads="1"/>
          </p:cNvSpPr>
          <p:nvPr/>
        </p:nvSpPr>
        <p:spPr bwMode="auto">
          <a:xfrm>
            <a:off x="2267744" y="5213945"/>
            <a:ext cx="4608512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dirty="0" err="1" smtClean="0"/>
              <a:t>Prekliniai</a:t>
            </a:r>
            <a:r>
              <a:rPr lang="hu-HU" dirty="0" smtClean="0"/>
              <a:t>, klinikai, stb. vizsgálatok</a:t>
            </a:r>
            <a:endParaRPr lang="hu-HU" dirty="0"/>
          </a:p>
        </p:txBody>
      </p:sp>
      <p:sp>
        <p:nvSpPr>
          <p:cNvPr id="9" name="Text Box 27"/>
          <p:cNvSpPr txBox="1">
            <a:spLocks noChangeArrowheads="1"/>
          </p:cNvSpPr>
          <p:nvPr/>
        </p:nvSpPr>
        <p:spPr bwMode="auto">
          <a:xfrm>
            <a:off x="2267744" y="2477095"/>
            <a:ext cx="4608512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dirty="0" smtClean="0"/>
              <a:t>Speciális takarmányozás kidolgozása</a:t>
            </a:r>
            <a:endParaRPr lang="hu-HU" dirty="0"/>
          </a:p>
        </p:txBody>
      </p:sp>
      <p:sp>
        <p:nvSpPr>
          <p:cNvPr id="10" name="Text Box 28"/>
          <p:cNvSpPr txBox="1">
            <a:spLocks noChangeArrowheads="1"/>
          </p:cNvSpPr>
          <p:nvPr/>
        </p:nvSpPr>
        <p:spPr bwMode="auto">
          <a:xfrm>
            <a:off x="2267744" y="1756370"/>
            <a:ext cx="4608512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dirty="0" smtClean="0"/>
              <a:t>Hatástani terület meghatározása</a:t>
            </a:r>
            <a:endParaRPr lang="hu-HU" dirty="0"/>
          </a:p>
        </p:txBody>
      </p:sp>
      <p:sp>
        <p:nvSpPr>
          <p:cNvPr id="11" name="Text Box 29"/>
          <p:cNvSpPr txBox="1">
            <a:spLocks noChangeArrowheads="1"/>
          </p:cNvSpPr>
          <p:nvPr/>
        </p:nvSpPr>
        <p:spPr bwMode="auto">
          <a:xfrm>
            <a:off x="2267744" y="5933082"/>
            <a:ext cx="4608512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dirty="0" smtClean="0"/>
              <a:t>Piacra vitel, marketing, stb.</a:t>
            </a:r>
            <a:endParaRPr lang="hu-HU" dirty="0"/>
          </a:p>
        </p:txBody>
      </p:sp>
      <p:sp>
        <p:nvSpPr>
          <p:cNvPr id="12" name="Line 30"/>
          <p:cNvSpPr>
            <a:spLocks noChangeShapeType="1"/>
          </p:cNvSpPr>
          <p:nvPr/>
        </p:nvSpPr>
        <p:spPr bwMode="auto">
          <a:xfrm>
            <a:off x="4499769" y="2837457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13" name="Line 31"/>
          <p:cNvSpPr>
            <a:spLocks noChangeShapeType="1"/>
          </p:cNvSpPr>
          <p:nvPr/>
        </p:nvSpPr>
        <p:spPr bwMode="auto">
          <a:xfrm>
            <a:off x="4499769" y="3485157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14" name="Line 32"/>
          <p:cNvSpPr>
            <a:spLocks noChangeShapeType="1"/>
          </p:cNvSpPr>
          <p:nvPr/>
        </p:nvSpPr>
        <p:spPr bwMode="auto">
          <a:xfrm>
            <a:off x="4499769" y="4277320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15" name="Line 33"/>
          <p:cNvSpPr>
            <a:spLocks noChangeShapeType="1"/>
          </p:cNvSpPr>
          <p:nvPr/>
        </p:nvSpPr>
        <p:spPr bwMode="auto">
          <a:xfrm>
            <a:off x="4499769" y="4925020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16" name="Line 34"/>
          <p:cNvSpPr>
            <a:spLocks noChangeShapeType="1"/>
          </p:cNvSpPr>
          <p:nvPr/>
        </p:nvSpPr>
        <p:spPr bwMode="auto">
          <a:xfrm>
            <a:off x="4499769" y="5572720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pic>
        <p:nvPicPr>
          <p:cNvPr id="17" name="Picture 9" descr="grass_flak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2194487"/>
            <a:ext cx="1656184" cy="352232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8" name="Kép 17" descr="találékonysá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3196530"/>
            <a:ext cx="1808237" cy="1800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200" b="1" dirty="0" smtClean="0"/>
              <a:t>TEJ: a fejlesztés lényege</a:t>
            </a:r>
            <a:endParaRPr lang="hu-HU" sz="3200" b="1" dirty="0"/>
          </a:p>
        </p:txBody>
      </p:sp>
      <p:sp>
        <p:nvSpPr>
          <p:cNvPr id="4" name="Cím 1"/>
          <p:cNvSpPr txBox="1">
            <a:spLocks/>
          </p:cNvSpPr>
          <p:nvPr/>
        </p:nvSpPr>
        <p:spPr bwMode="auto">
          <a:xfrm>
            <a:off x="35496" y="5958607"/>
            <a:ext cx="8791575" cy="56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hu-HU" sz="24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hu-HU" sz="2400" b="1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u-HU" sz="24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u-HU" sz="24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hu-HU" sz="24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 magyarországi gyakorlatban nem elterjedt </a:t>
            </a:r>
            <a:r>
              <a:rPr lang="hu-HU" sz="2400" b="1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fűszenázs</a:t>
            </a:r>
            <a:r>
              <a:rPr lang="hu-HU" sz="24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alapú takarmányozás kombinálása egy saját fejlesztésű bendővédett omega-3 zsírkiegészítővel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hu-HU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hu-HU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Bejelentett szabadalmi száma: PCT/IB2011/052014</a:t>
            </a:r>
          </a:p>
        </p:txBody>
      </p:sp>
      <p:pic>
        <p:nvPicPr>
          <p:cNvPr id="5" name="Kép helye 4" descr="ha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1628800"/>
            <a:ext cx="3995936" cy="26016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Kép helye 4" descr="ha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88024" y="1458969"/>
            <a:ext cx="3879840" cy="290613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51376" y="2049604"/>
            <a:ext cx="2841104" cy="23155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188640"/>
            <a:ext cx="9947448" cy="777875"/>
          </a:xfrm>
        </p:spPr>
        <p:txBody>
          <a:bodyPr/>
          <a:lstStyle/>
          <a:p>
            <a:r>
              <a:rPr lang="hu-HU" sz="2800" b="1" dirty="0" smtClean="0"/>
              <a:t>A kísérleti sajt vizsgált omega-3 </a:t>
            </a:r>
            <a:br>
              <a:rPr lang="hu-HU" sz="2800" b="1" dirty="0" smtClean="0"/>
            </a:br>
            <a:r>
              <a:rPr lang="hu-HU" sz="2800" b="1" dirty="0" smtClean="0"/>
              <a:t>és konjugált </a:t>
            </a:r>
            <a:r>
              <a:rPr lang="hu-HU" sz="2800" b="1" dirty="0" err="1" smtClean="0"/>
              <a:t>linolsav</a:t>
            </a:r>
            <a:r>
              <a:rPr lang="hu-HU" sz="2800" b="1" dirty="0" smtClean="0"/>
              <a:t> (CLA) tartalma</a:t>
            </a:r>
            <a:endParaRPr lang="hu-HU" sz="2800" b="1" dirty="0"/>
          </a:p>
        </p:txBody>
      </p:sp>
      <p:graphicFrame>
        <p:nvGraphicFramePr>
          <p:cNvPr id="4" name="Tartalom helye 5"/>
          <p:cNvGraphicFramePr>
            <a:graphicFrameLocks/>
          </p:cNvGraphicFramePr>
          <p:nvPr/>
        </p:nvGraphicFramePr>
        <p:xfrm>
          <a:off x="251520" y="1124744"/>
          <a:ext cx="8686800" cy="48139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Szövegdoboz 4"/>
          <p:cNvSpPr txBox="1"/>
          <p:nvPr/>
        </p:nvSpPr>
        <p:spPr>
          <a:xfrm>
            <a:off x="23645" y="6453336"/>
            <a:ext cx="9084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hu-HU" dirty="0">
                <a:solidFill>
                  <a:prstClr val="black"/>
                </a:solidFill>
                <a:latin typeface="Franklin Gothic Book"/>
              </a:rPr>
              <a:t>*</a:t>
            </a:r>
            <a:r>
              <a:rPr lang="hu-HU" b="1" dirty="0">
                <a:solidFill>
                  <a:prstClr val="black"/>
                </a:solidFill>
                <a:latin typeface="Franklin Gothic Book"/>
              </a:rPr>
              <a:t>Óvári trappista</a:t>
            </a:r>
            <a:r>
              <a:rPr lang="hu-HU" dirty="0">
                <a:solidFill>
                  <a:prstClr val="black"/>
                </a:solidFill>
                <a:latin typeface="Franklin Gothic Book"/>
              </a:rPr>
              <a:t> (</a:t>
            </a:r>
            <a:r>
              <a:rPr lang="hu-HU" i="1" dirty="0">
                <a:solidFill>
                  <a:prstClr val="black"/>
                </a:solidFill>
                <a:latin typeface="Franklin Gothic Book"/>
              </a:rPr>
              <a:t>Óvártej Zrt.</a:t>
            </a:r>
            <a:r>
              <a:rPr lang="hu-HU" dirty="0">
                <a:solidFill>
                  <a:prstClr val="black"/>
                </a:solidFill>
                <a:latin typeface="Franklin Gothic Book"/>
              </a:rPr>
              <a:t>, Mosonmagyaróvár); **</a:t>
            </a:r>
            <a:r>
              <a:rPr lang="hu-HU" b="1" dirty="0">
                <a:solidFill>
                  <a:prstClr val="black"/>
                </a:solidFill>
                <a:latin typeface="Franklin Gothic Book"/>
              </a:rPr>
              <a:t>GRASS sajt</a:t>
            </a:r>
            <a:r>
              <a:rPr lang="hu-HU" dirty="0">
                <a:solidFill>
                  <a:prstClr val="black"/>
                </a:solidFill>
                <a:latin typeface="Franklin Gothic Book"/>
              </a:rPr>
              <a:t> (</a:t>
            </a:r>
            <a:r>
              <a:rPr lang="hu-HU" dirty="0" err="1">
                <a:solidFill>
                  <a:prstClr val="black"/>
                </a:solidFill>
                <a:latin typeface="Franklin Gothic Book"/>
              </a:rPr>
              <a:t>Adexgo</a:t>
            </a:r>
            <a:r>
              <a:rPr lang="hu-HU" dirty="0">
                <a:solidFill>
                  <a:prstClr val="black"/>
                </a:solidFill>
                <a:latin typeface="Franklin Gothic Book"/>
              </a:rPr>
              <a:t> Kft., Balatonfüred)</a:t>
            </a:r>
          </a:p>
        </p:txBody>
      </p:sp>
      <p:sp>
        <p:nvSpPr>
          <p:cNvPr id="6" name="Text Box 35"/>
          <p:cNvSpPr txBox="1">
            <a:spLocks noChangeArrowheads="1"/>
          </p:cNvSpPr>
          <p:nvPr/>
        </p:nvSpPr>
        <p:spPr bwMode="auto">
          <a:xfrm>
            <a:off x="3707904" y="1628800"/>
            <a:ext cx="2819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hu-HU" sz="1600" i="1" dirty="0">
                <a:solidFill>
                  <a:prstClr val="black"/>
                </a:solidFill>
                <a:latin typeface="Tahoma" pitchFamily="34" charset="0"/>
              </a:rPr>
              <a:t>Mértékegység: mg/100 g sajt</a:t>
            </a:r>
          </a:p>
        </p:txBody>
      </p:sp>
      <p:sp>
        <p:nvSpPr>
          <p:cNvPr id="7" name="Szövegdoboz 6"/>
          <p:cNvSpPr txBox="1"/>
          <p:nvPr/>
        </p:nvSpPr>
        <p:spPr>
          <a:xfrm>
            <a:off x="144016" y="5949280"/>
            <a:ext cx="88924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hu-HU" sz="1200" b="1" u="sng" dirty="0">
                <a:solidFill>
                  <a:prstClr val="black"/>
                </a:solidFill>
                <a:latin typeface="Franklin Gothic Book"/>
              </a:rPr>
              <a:t>Rövidítések</a:t>
            </a:r>
            <a:r>
              <a:rPr lang="hu-HU" sz="1200" dirty="0">
                <a:solidFill>
                  <a:prstClr val="black"/>
                </a:solidFill>
                <a:latin typeface="Franklin Gothic Book"/>
              </a:rPr>
              <a:t>: CLA=konjugált </a:t>
            </a:r>
            <a:r>
              <a:rPr lang="hu-HU" sz="1200" dirty="0" err="1">
                <a:solidFill>
                  <a:prstClr val="black"/>
                </a:solidFill>
                <a:latin typeface="Franklin Gothic Book"/>
              </a:rPr>
              <a:t>linolsav</a:t>
            </a:r>
            <a:r>
              <a:rPr lang="hu-HU" sz="1200" dirty="0">
                <a:solidFill>
                  <a:prstClr val="black"/>
                </a:solidFill>
                <a:latin typeface="Franklin Gothic Book"/>
              </a:rPr>
              <a:t>; ALA=</a:t>
            </a:r>
            <a:r>
              <a:rPr lang="hu-HU" sz="1200" dirty="0" err="1">
                <a:solidFill>
                  <a:prstClr val="black"/>
                </a:solidFill>
                <a:latin typeface="Franklin Gothic Book"/>
              </a:rPr>
              <a:t>alfa-linolénsav</a:t>
            </a:r>
            <a:r>
              <a:rPr lang="hu-HU" sz="1200" dirty="0">
                <a:solidFill>
                  <a:prstClr val="black"/>
                </a:solidFill>
                <a:latin typeface="Franklin Gothic Book"/>
              </a:rPr>
              <a:t>; </a:t>
            </a:r>
            <a:r>
              <a:rPr lang="hu-HU" sz="1200" dirty="0" smtClean="0">
                <a:solidFill>
                  <a:prstClr val="black"/>
                </a:solidFill>
                <a:latin typeface="Franklin Gothic Book"/>
              </a:rPr>
              <a:t>EPA=</a:t>
            </a:r>
            <a:r>
              <a:rPr lang="hu-HU" sz="1200" dirty="0" err="1" smtClean="0">
                <a:solidFill>
                  <a:prstClr val="black"/>
                </a:solidFill>
                <a:latin typeface="Franklin Gothic Book"/>
              </a:rPr>
              <a:t>eikózapentaénsav</a:t>
            </a:r>
            <a:r>
              <a:rPr lang="hu-HU" sz="1200" dirty="0" smtClean="0">
                <a:solidFill>
                  <a:prstClr val="black"/>
                </a:solidFill>
                <a:latin typeface="Franklin Gothic Book"/>
              </a:rPr>
              <a:t>; DPA=</a:t>
            </a:r>
            <a:r>
              <a:rPr lang="hu-HU" sz="1200" dirty="0" err="1" smtClean="0">
                <a:solidFill>
                  <a:prstClr val="black"/>
                </a:solidFill>
                <a:latin typeface="Franklin Gothic Book"/>
              </a:rPr>
              <a:t>dokózapentaénsav</a:t>
            </a:r>
            <a:r>
              <a:rPr lang="hu-HU" sz="1200" dirty="0">
                <a:solidFill>
                  <a:prstClr val="black"/>
                </a:solidFill>
                <a:latin typeface="Franklin Gothic Book"/>
              </a:rPr>
              <a:t>; DHA=</a:t>
            </a:r>
            <a:r>
              <a:rPr lang="hu-HU" sz="1200" dirty="0" err="1">
                <a:solidFill>
                  <a:prstClr val="black"/>
                </a:solidFill>
                <a:latin typeface="Franklin Gothic Book"/>
              </a:rPr>
              <a:t>dokózahexaénsav</a:t>
            </a:r>
            <a:endParaRPr lang="hu-HU" sz="1200" dirty="0">
              <a:solidFill>
                <a:prstClr val="black"/>
              </a:solidFill>
              <a:latin typeface="Franklin Gothic Book"/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6342163" y="2780928"/>
            <a:ext cx="233429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hu-HU" sz="2800" b="1" dirty="0">
                <a:solidFill>
                  <a:srgbClr val="FF0000"/>
                </a:solidFill>
                <a:latin typeface="Arial Black" pitchFamily="34" charset="0"/>
              </a:rPr>
              <a:t>+177-550</a:t>
            </a:r>
            <a:r>
              <a:rPr lang="hu-HU" sz="2800" b="1" dirty="0" smtClean="0">
                <a:solidFill>
                  <a:srgbClr val="FF0000"/>
                </a:solidFill>
                <a:latin typeface="Arial Black" pitchFamily="34" charset="0"/>
              </a:rPr>
              <a:t>%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hu-HU" sz="2800" b="1" dirty="0" smtClean="0">
                <a:solidFill>
                  <a:srgbClr val="FF0000"/>
                </a:solidFill>
                <a:latin typeface="Arial Black" pitchFamily="34" charset="0"/>
              </a:rPr>
              <a:t>Omega-3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hu-HU" sz="2800" b="1" dirty="0" smtClean="0">
                <a:solidFill>
                  <a:srgbClr val="FF0000"/>
                </a:solidFill>
                <a:latin typeface="Arial Black" pitchFamily="34" charset="0"/>
              </a:rPr>
              <a:t>CLA</a:t>
            </a:r>
            <a:endParaRPr lang="hu-HU" sz="28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 txBox="1">
            <a:spLocks/>
          </p:cNvSpPr>
          <p:nvPr/>
        </p:nvSpPr>
        <p:spPr>
          <a:xfrm>
            <a:off x="107504" y="5932636"/>
            <a:ext cx="8820472" cy="520700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ctr" eaLnBrk="1" hangingPunct="1">
              <a:defRPr/>
            </a:pPr>
            <a:r>
              <a:rPr kumimoji="0" lang="hu-HU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PREKLINIKAI VIZSGÁLATOK (modell állat: patkány) – A szívfrekvencia változása 40 perc coronaria </a:t>
            </a:r>
            <a:r>
              <a:rPr kumimoji="0" lang="hu-HU" sz="16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arteria</a:t>
            </a:r>
            <a:r>
              <a:rPr kumimoji="0" lang="hu-HU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lekötés és 120 perc </a:t>
            </a:r>
            <a:r>
              <a:rPr kumimoji="0" lang="hu-HU" sz="16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reperfúzió</a:t>
            </a:r>
            <a:r>
              <a:rPr kumimoji="0" lang="hu-HU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során a kontroll és a „GRASS</a:t>
            </a:r>
            <a:r>
              <a:rPr lang="hu-HU" sz="16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kumimoji="0" lang="hu-HU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tej” </a:t>
            </a:r>
            <a:r>
              <a:rPr lang="hu-HU" sz="1600" b="1" kern="0" dirty="0" smtClean="0">
                <a:solidFill>
                  <a:schemeClr val="tx2"/>
                </a:solidFill>
              </a:rPr>
              <a:t>(kísérleti) </a:t>
            </a:r>
            <a:r>
              <a:rPr kumimoji="0" lang="hu-HU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fogyasztását követően</a:t>
            </a:r>
            <a:endParaRPr kumimoji="0" lang="hu-HU" sz="16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Szöveg helye 2"/>
          <p:cNvSpPr txBox="1">
            <a:spLocks/>
          </p:cNvSpPr>
          <p:nvPr/>
        </p:nvSpPr>
        <p:spPr>
          <a:xfrm>
            <a:off x="35496" y="836712"/>
            <a:ext cx="2448272" cy="4248472"/>
          </a:xfrm>
          <a:prstGeom prst="rect">
            <a:avLst/>
          </a:prstGeom>
        </p:spPr>
        <p:txBody>
          <a:bodyPr>
            <a:normAutofit fontScale="55000" lnSpcReduction="20000"/>
          </a:bodyPr>
          <a:lstStyle/>
          <a:p>
            <a:pPr marL="342900" marR="0" lvl="0" indent="-342900" algn="just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hu-HU" sz="3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kardiovaszkuláris hatástani terület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Arial" pitchFamily="34" charset="0"/>
              <a:buChar char="•"/>
              <a:tabLst/>
              <a:defRPr/>
            </a:pPr>
            <a:r>
              <a:rPr kumimoji="0" lang="hu-HU" sz="3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Szegedi Tudományegyetem, Általános Orvostudományi Kar, FARMAKOLÓGIAI ÉS FARMAKO-TERÁPIAI INTÉZET</a:t>
            </a:r>
          </a:p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tabLst/>
              <a:defRPr/>
            </a:pPr>
            <a:endParaRPr kumimoji="0" lang="hu-HU" sz="3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4" name="Tartalom helye 4"/>
          <p:cNvGraphicFramePr>
            <a:graphicFrameLocks/>
          </p:cNvGraphicFramePr>
          <p:nvPr/>
        </p:nvGraphicFramePr>
        <p:xfrm>
          <a:off x="2627784" y="188640"/>
          <a:ext cx="6287616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Szövegdoboz 4"/>
          <p:cNvSpPr txBox="1"/>
          <p:nvPr/>
        </p:nvSpPr>
        <p:spPr>
          <a:xfrm>
            <a:off x="8172400" y="5281463"/>
            <a:ext cx="8985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dirty="0" smtClean="0"/>
              <a:t>Idő (perc)</a:t>
            </a:r>
            <a:endParaRPr lang="hu-HU" sz="1400" dirty="0"/>
          </a:p>
        </p:txBody>
      </p:sp>
      <p:sp>
        <p:nvSpPr>
          <p:cNvPr id="6" name="Szövegdoboz 5"/>
          <p:cNvSpPr txBox="1"/>
          <p:nvPr/>
        </p:nvSpPr>
        <p:spPr>
          <a:xfrm>
            <a:off x="7380312" y="2143944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*</a:t>
            </a:r>
            <a:endParaRPr lang="hu-HU" dirty="0"/>
          </a:p>
        </p:txBody>
      </p:sp>
      <p:sp>
        <p:nvSpPr>
          <p:cNvPr id="7" name="Szövegdoboz 6"/>
          <p:cNvSpPr txBox="1"/>
          <p:nvPr/>
        </p:nvSpPr>
        <p:spPr>
          <a:xfrm>
            <a:off x="4499992" y="1207840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*</a:t>
            </a:r>
            <a:endParaRPr lang="hu-HU" dirty="0"/>
          </a:p>
        </p:txBody>
      </p:sp>
      <p:sp>
        <p:nvSpPr>
          <p:cNvPr id="8" name="Szövegdoboz 7"/>
          <p:cNvSpPr txBox="1"/>
          <p:nvPr/>
        </p:nvSpPr>
        <p:spPr>
          <a:xfrm>
            <a:off x="7956376" y="2648000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*</a:t>
            </a:r>
            <a:endParaRPr lang="hu-HU" dirty="0"/>
          </a:p>
        </p:txBody>
      </p:sp>
      <p:sp>
        <p:nvSpPr>
          <p:cNvPr id="9" name="Szövegdoboz 8"/>
          <p:cNvSpPr txBox="1"/>
          <p:nvPr/>
        </p:nvSpPr>
        <p:spPr>
          <a:xfrm>
            <a:off x="7637058" y="2575992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*</a:t>
            </a:r>
            <a:endParaRPr lang="hu-HU" dirty="0"/>
          </a:p>
        </p:txBody>
      </p:sp>
      <p:sp>
        <p:nvSpPr>
          <p:cNvPr id="10" name="Szövegdoboz 9"/>
          <p:cNvSpPr txBox="1"/>
          <p:nvPr/>
        </p:nvSpPr>
        <p:spPr>
          <a:xfrm>
            <a:off x="8213122" y="2503984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*</a:t>
            </a:r>
            <a:endParaRPr lang="hu-HU" dirty="0"/>
          </a:p>
        </p:txBody>
      </p:sp>
      <p:sp>
        <p:nvSpPr>
          <p:cNvPr id="11" name="Szövegdoboz 10"/>
          <p:cNvSpPr txBox="1"/>
          <p:nvPr/>
        </p:nvSpPr>
        <p:spPr>
          <a:xfrm>
            <a:off x="6516216" y="714182"/>
            <a:ext cx="13789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dirty="0" smtClean="0"/>
              <a:t>* </a:t>
            </a:r>
            <a:r>
              <a:rPr lang="hu-HU" sz="1600" dirty="0" err="1" smtClean="0"/>
              <a:t>min.P</a:t>
            </a:r>
            <a:r>
              <a:rPr lang="hu-HU" sz="1600" dirty="0" smtClean="0"/>
              <a:t>&lt;0,05</a:t>
            </a:r>
            <a:endParaRPr lang="hu-HU" sz="1600" dirty="0"/>
          </a:p>
        </p:txBody>
      </p:sp>
      <p:sp>
        <p:nvSpPr>
          <p:cNvPr id="12" name="Szövegdoboz 11"/>
          <p:cNvSpPr txBox="1"/>
          <p:nvPr/>
        </p:nvSpPr>
        <p:spPr>
          <a:xfrm>
            <a:off x="2771800" y="620688"/>
            <a:ext cx="7013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dirty="0" smtClean="0"/>
              <a:t>1/perc</a:t>
            </a:r>
            <a:endParaRPr lang="hu-H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 txBox="1">
            <a:spLocks/>
          </p:cNvSpPr>
          <p:nvPr/>
        </p:nvSpPr>
        <p:spPr>
          <a:xfrm>
            <a:off x="107504" y="189384"/>
            <a:ext cx="8712968" cy="12954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„</a:t>
            </a:r>
            <a:r>
              <a:rPr kumimoji="0" lang="hu-HU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Grass</a:t>
            </a:r>
            <a:r>
              <a:rPr kumimoji="0" lang="hu-HU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tej” pilot </a:t>
            </a:r>
            <a:r>
              <a:rPr kumimoji="0" lang="hu-HU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study</a:t>
            </a:r>
            <a:r>
              <a:rPr kumimoji="0" lang="hu-HU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(klinikai vizsgálat)</a:t>
            </a:r>
            <a:endParaRPr kumimoji="0" lang="hu-HU" sz="28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artalom helye 2"/>
          <p:cNvSpPr txBox="1">
            <a:spLocks/>
          </p:cNvSpPr>
          <p:nvPr/>
        </p:nvSpPr>
        <p:spPr>
          <a:xfrm>
            <a:off x="92968" y="1224880"/>
            <a:ext cx="4191000" cy="47244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tabLst/>
              <a:defRPr/>
            </a:pPr>
            <a:r>
              <a:rPr kumimoji="0" lang="hu-HU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14 személy (amatőr, profi sportolók)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tabLst/>
              <a:defRPr/>
            </a:pPr>
            <a:r>
              <a:rPr lang="hu-HU" sz="2400" kern="0" noProof="0" dirty="0" smtClean="0">
                <a:latin typeface="+mn-lt"/>
                <a:cs typeface="+mn-cs"/>
              </a:rPr>
              <a:t>3×2 dl „</a:t>
            </a:r>
            <a:r>
              <a:rPr lang="hu-HU" sz="2400" kern="0" noProof="0" dirty="0" err="1" smtClean="0">
                <a:latin typeface="+mn-lt"/>
                <a:cs typeface="+mn-cs"/>
              </a:rPr>
              <a:t>Grass</a:t>
            </a:r>
            <a:r>
              <a:rPr lang="hu-HU" sz="2400" kern="0" noProof="0" dirty="0" smtClean="0">
                <a:latin typeface="+mn-lt"/>
                <a:cs typeface="+mn-cs"/>
              </a:rPr>
              <a:t> tej”/nap</a:t>
            </a:r>
            <a:endParaRPr kumimoji="0" lang="hu-HU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tabLst/>
              <a:defRPr/>
            </a:pPr>
            <a:r>
              <a:rPr kumimoji="0" lang="hu-HU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Vérvétel: 0., 30., 90. napon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tabLst/>
              <a:defRPr/>
            </a:pPr>
            <a:r>
              <a:rPr kumimoji="0" lang="hu-HU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Össz-</a:t>
            </a:r>
            <a:r>
              <a:rPr kumimoji="0" lang="hu-HU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LDL-, </a:t>
            </a:r>
            <a:r>
              <a:rPr kumimoji="0" lang="hu-HU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HDL-koleszterin</a:t>
            </a:r>
            <a:r>
              <a:rPr kumimoji="0" lang="hu-HU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triglicerid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tabLst/>
              <a:defRPr/>
            </a:pPr>
            <a:r>
              <a:rPr kumimoji="0" lang="hu-HU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EKG, vérnyomás-mérés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tabLst/>
              <a:defRPr/>
            </a:pPr>
            <a:r>
              <a:rPr kumimoji="0" lang="hu-HU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Terheléses vizsgálatok</a:t>
            </a:r>
            <a:endParaRPr kumimoji="0" lang="hu-HU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4" name="Tartalom helye 4"/>
          <p:cNvGraphicFramePr>
            <a:graphicFrameLocks/>
          </p:cNvGraphicFramePr>
          <p:nvPr/>
        </p:nvGraphicFramePr>
        <p:xfrm>
          <a:off x="4427984" y="1068016"/>
          <a:ext cx="4464496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4746368"/>
            <a:ext cx="3096344" cy="19229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Piacbevezetés előtt álló termékek</a:t>
            </a:r>
            <a:endParaRPr lang="hu-HU" dirty="0"/>
          </a:p>
        </p:txBody>
      </p:sp>
      <p:pic>
        <p:nvPicPr>
          <p:cNvPr id="6" name="Picture 11" descr="toja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700808"/>
            <a:ext cx="1990725" cy="2590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496" y="5517232"/>
            <a:ext cx="1584176" cy="1251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Kép 9" descr="2dl grass kakaos tej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483768" y="1628800"/>
            <a:ext cx="1872208" cy="18722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Kép 10" descr="2dl grass tej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716016" y="1628800"/>
            <a:ext cx="1872208" cy="18722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Kép 11" descr="fustolt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020272" y="1628800"/>
            <a:ext cx="1800200" cy="1800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Kép 12" descr="natur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031285" y="4304109"/>
            <a:ext cx="1861195" cy="186119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" name="Picture 9" descr="grass_flakon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948729" y="3645024"/>
            <a:ext cx="1351463" cy="287425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" name="Picture 5" descr="babolnai_tojaspor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507771" y="4437112"/>
            <a:ext cx="1848205" cy="15841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A funkcionális élelmiszer fejlesztés takarmányozási háttere</a:t>
            </a:r>
            <a:endParaRPr lang="hu-HU" dirty="0"/>
          </a:p>
        </p:txBody>
      </p:sp>
      <p:pic>
        <p:nvPicPr>
          <p:cNvPr id="4" name="Kép 3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15816" y="3284984"/>
            <a:ext cx="2880320" cy="289317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aining presentation">
  <a:themeElements>
    <a:clrScheme name="1_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1_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Training presentation</Template>
  <TotalTime>798</TotalTime>
  <Words>372</Words>
  <Application>Microsoft Office PowerPoint</Application>
  <PresentationFormat>Diavetítés a képernyőre (4:3 oldalarány)</PresentationFormat>
  <Paragraphs>78</Paragraphs>
  <Slides>15</Slides>
  <Notes>1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15</vt:i4>
      </vt:variant>
    </vt:vector>
  </HeadingPairs>
  <TitlesOfParts>
    <vt:vector size="16" baseType="lpstr">
      <vt:lpstr>Training presentation</vt:lpstr>
      <vt:lpstr>A Pharmagora Életminőség Klaszter takarmány és élelmiszer fejlesztései</vt:lpstr>
      <vt:lpstr>SAJÁT Funkcionális élelmiszer fejlesztések </vt:lpstr>
      <vt:lpstr>A funkcionális élelmiszerfejlesztéseink fontosabb lépései</vt:lpstr>
      <vt:lpstr>TEJ: a fejlesztés lényege</vt:lpstr>
      <vt:lpstr>A kísérleti sajt vizsgált omega-3  és konjugált linolsav (CLA) tartalma</vt:lpstr>
      <vt:lpstr>6. dia</vt:lpstr>
      <vt:lpstr>7. dia</vt:lpstr>
      <vt:lpstr>Piacbevezetés előtt álló termékek</vt:lpstr>
      <vt:lpstr>A funkcionális élelmiszer fejlesztés takarmányozási háttere</vt:lpstr>
      <vt:lpstr>Speciális takarmányokat előállító üzem építése, CLA előállítás (1.3.1-11/B-2011-0033)</vt:lpstr>
      <vt:lpstr>Omega-3 zsírsavakat tartalmazó zsírkészítmények</vt:lpstr>
      <vt:lpstr>Mela-Dry (szárított melasz)</vt:lpstr>
      <vt:lpstr>A klaszter cégeinek közreműködése funkcionális élelmiszer fejlesztésekben</vt:lpstr>
      <vt:lpstr>Elnyert pályázatok</vt:lpstr>
      <vt:lpstr>KÖSZÖNÖM A MEGTISZTELŐ FIGYELMET!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Oktatóbemutató címe</dc:title>
  <dc:creator>TTAMAS</dc:creator>
  <cp:lastModifiedBy>Aniko</cp:lastModifiedBy>
  <cp:revision>76</cp:revision>
  <dcterms:created xsi:type="dcterms:W3CDTF">2012-02-05T07:20:47Z</dcterms:created>
  <dcterms:modified xsi:type="dcterms:W3CDTF">2012-09-25T12:14:34Z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TC060888081038</vt:lpwstr>
  </property>
</Properties>
</file>